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E0901DD-93BE-4557-A4F8-8C638E2BA846}">
  <a:tblStyle styleId="{2E0901DD-93BE-4557-A4F8-8C638E2BA84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Leukocytes can actually lead to anemia and other symptoms.</a:t>
            </a:r>
          </a:p>
          <a:p>
            <a:pPr lvl="0">
              <a:spcBef>
                <a:spcPts val="0"/>
              </a:spcBef>
              <a:buNone/>
            </a:pPr>
            <a:r>
              <a:rPr lang="en"/>
              <a:t>Leukemia is also known as blood cancer.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902900" y="1145425"/>
            <a:ext cx="7370400" cy="1544700"/>
          </a:xfrm>
          <a:prstGeom prst="rect">
            <a:avLst/>
          </a:prstGeom>
        </p:spPr>
        <p:txBody>
          <a:bodyPr anchorCtr="0" anchor="b" bIns="91425" lIns="91425" rIns="91425" tIns="91425">
            <a:noAutofit/>
          </a:bodyPr>
          <a:lstStyle/>
          <a:p>
            <a:pPr lvl="0" algn="ctr">
              <a:spcBef>
                <a:spcPts val="0"/>
              </a:spcBef>
              <a:buNone/>
            </a:pPr>
            <a:r>
              <a:rPr lang="en"/>
              <a:t>Dangerous Diseases that Affect the Human Body </a:t>
            </a:r>
          </a:p>
        </p:txBody>
      </p:sp>
      <p:sp>
        <p:nvSpPr>
          <p:cNvPr id="86" name="Shape 86"/>
          <p:cNvSpPr txBox="1"/>
          <p:nvPr>
            <p:ph idx="1" type="subTitle"/>
          </p:nvPr>
        </p:nvSpPr>
        <p:spPr>
          <a:xfrm>
            <a:off x="598100" y="3019825"/>
            <a:ext cx="8222100" cy="1114200"/>
          </a:xfrm>
          <a:prstGeom prst="rect">
            <a:avLst/>
          </a:prstGeom>
        </p:spPr>
        <p:txBody>
          <a:bodyPr anchorCtr="0" anchor="t" bIns="91425" lIns="91425" rIns="91425" tIns="91425">
            <a:noAutofit/>
          </a:bodyPr>
          <a:lstStyle/>
          <a:p>
            <a:pPr lvl="0" algn="ctr">
              <a:spcBef>
                <a:spcPts val="0"/>
              </a:spcBef>
              <a:buNone/>
            </a:pPr>
            <a:r>
              <a:rPr baseline="-25000" lang="en" sz="1800">
                <a:solidFill>
                  <a:srgbClr val="EFEFEF"/>
                </a:solidFill>
              </a:rPr>
              <a:t>Maricruz Lira, Michelle Orosco, Hilda Gomez, Aileen Casillas </a:t>
            </a:r>
          </a:p>
          <a:p>
            <a:pPr lvl="0" algn="ctr">
              <a:spcBef>
                <a:spcPts val="0"/>
              </a:spcBef>
              <a:buNone/>
            </a:pPr>
            <a:r>
              <a:rPr baseline="-25000" lang="en" sz="1800">
                <a:solidFill>
                  <a:srgbClr val="EFEFEF"/>
                </a:solidFill>
              </a:rPr>
              <a:t>Level 4</a:t>
            </a:r>
          </a:p>
        </p:txBody>
      </p:sp>
      <p:cxnSp>
        <p:nvCxnSpPr>
          <p:cNvPr id="87" name="Shape 87"/>
          <p:cNvCxnSpPr/>
          <p:nvPr/>
        </p:nvCxnSpPr>
        <p:spPr>
          <a:xfrm flipH="1" rot="10800000">
            <a:off x="1271800" y="2892525"/>
            <a:ext cx="6696600" cy="22500"/>
          </a:xfrm>
          <a:prstGeom prst="straightConnector1">
            <a:avLst/>
          </a:prstGeom>
          <a:noFill/>
          <a:ln cap="flat" cmpd="sng" w="28575">
            <a:solidFill>
              <a:srgbClr val="000000"/>
            </a:solidFill>
            <a:prstDash val="solid"/>
            <a:round/>
            <a:headEnd len="lg" w="lg" type="none"/>
            <a:tailEnd len="lg" w="lg"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Chemotherapy</a:t>
            </a:r>
          </a:p>
        </p:txBody>
      </p:sp>
      <p:sp>
        <p:nvSpPr>
          <p:cNvPr id="145" name="Shape 145"/>
          <p:cNvSpPr txBox="1"/>
          <p:nvPr>
            <p:ph idx="1" type="body"/>
          </p:nvPr>
        </p:nvSpPr>
        <p:spPr>
          <a:xfrm>
            <a:off x="311700" y="1153675"/>
            <a:ext cx="8520600" cy="3339000"/>
          </a:xfrm>
          <a:prstGeom prst="rect">
            <a:avLst/>
          </a:prstGeom>
        </p:spPr>
        <p:txBody>
          <a:bodyPr anchorCtr="0" anchor="t" bIns="91425" lIns="91425" rIns="91425" tIns="91425">
            <a:noAutofit/>
          </a:bodyPr>
          <a:lstStyle/>
          <a:p>
            <a:pPr indent="457200" lvl="0">
              <a:spcBef>
                <a:spcPts val="0"/>
              </a:spcBef>
              <a:buNone/>
            </a:pPr>
            <a:r>
              <a:rPr lang="en"/>
              <a:t>Chemotherapy is a treatment that works by killing multiple dividing cells. Besides killing the cancer cells, it can take out other dividing cells, such as hair follicle cells and germ cells (Sperm). The side effects then provoke hair loss, mouth sores, and infertility. </a:t>
            </a:r>
          </a:p>
          <a:p>
            <a:pPr indent="457200" lvl="0">
              <a:spcBef>
                <a:spcPts val="0"/>
              </a:spcBef>
              <a:buNone/>
            </a:pPr>
            <a:r>
              <a:rPr lang="en"/>
              <a:t>As the male’s reproductive system keeps producing these sperm cells over and over again, chemotherapy see it as a threat, the treatment believes its cancer cells that are dividing up not sperm cells. It takes action by getting rid of it. The male </a:t>
            </a:r>
            <a:r>
              <a:rPr lang="en" u="sng"/>
              <a:t>may</a:t>
            </a:r>
            <a:r>
              <a:rPr lang="en"/>
              <a:t> still be able to produce sperm cells, but they’ll be infertile.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Radiation </a:t>
            </a:r>
          </a:p>
        </p:txBody>
      </p:sp>
      <p:sp>
        <p:nvSpPr>
          <p:cNvPr id="151" name="Shape 151"/>
          <p:cNvSpPr txBox="1"/>
          <p:nvPr>
            <p:ph idx="1" type="body"/>
          </p:nvPr>
        </p:nvSpPr>
        <p:spPr>
          <a:xfrm>
            <a:off x="311700" y="1153675"/>
            <a:ext cx="8520600" cy="3339000"/>
          </a:xfrm>
          <a:prstGeom prst="rect">
            <a:avLst/>
          </a:prstGeom>
        </p:spPr>
        <p:txBody>
          <a:bodyPr anchorCtr="0" anchor="t" bIns="91425" lIns="91425" rIns="91425" tIns="91425">
            <a:noAutofit/>
          </a:bodyPr>
          <a:lstStyle/>
          <a:p>
            <a:pPr lvl="0">
              <a:spcBef>
                <a:spcPts val="0"/>
              </a:spcBef>
              <a:buNone/>
            </a:pPr>
            <a:r>
              <a:rPr lang="en"/>
              <a:t>Radiation is another treatment for Leukemia performed in the brain. The pituitary gland is located in the brain which secretes sex hormones for the male. As FSH and LH hormones are being damaged by brain radiation towards the pituitary gland, its impossible for these two hormones to be produced. Thus, resulting in no sperm stimulation and low testosterone levels</a:t>
            </a:r>
          </a:p>
          <a:p>
            <a:pPr lvl="0">
              <a:spcBef>
                <a:spcPts val="0"/>
              </a:spcBef>
              <a:buNone/>
            </a:pPr>
            <a:r>
              <a:rPr lang="en"/>
              <a:t>FSH- acts on the sertoli cells in the testes to promote sperm production</a:t>
            </a:r>
          </a:p>
          <a:p>
            <a:pPr lvl="0">
              <a:spcBef>
                <a:spcPts val="0"/>
              </a:spcBef>
              <a:buNone/>
            </a:pPr>
            <a:r>
              <a:rPr lang="en"/>
              <a:t>LH- stimulates cell production of testosterone</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Symptoms and Risk Factors </a:t>
            </a:r>
          </a:p>
        </p:txBody>
      </p:sp>
      <p:sp>
        <p:nvSpPr>
          <p:cNvPr id="157" name="Shape 157"/>
          <p:cNvSpPr txBox="1"/>
          <p:nvPr>
            <p:ph idx="1" type="body"/>
          </p:nvPr>
        </p:nvSpPr>
        <p:spPr>
          <a:xfrm>
            <a:off x="311700" y="1165800"/>
            <a:ext cx="3999900" cy="3339000"/>
          </a:xfrm>
          <a:prstGeom prst="rect">
            <a:avLst/>
          </a:prstGeom>
        </p:spPr>
        <p:txBody>
          <a:bodyPr anchorCtr="0" anchor="t" bIns="91425" lIns="91425" rIns="91425" tIns="91425">
            <a:noAutofit/>
          </a:bodyPr>
          <a:lstStyle/>
          <a:p>
            <a:pPr lvl="0" rtl="0">
              <a:spcBef>
                <a:spcPts val="0"/>
              </a:spcBef>
              <a:buNone/>
            </a:pPr>
            <a:r>
              <a:rPr lang="en" sz="2200"/>
              <a:t>Symptoms :</a:t>
            </a:r>
          </a:p>
          <a:p>
            <a:pPr indent="-228600" lvl="0" marL="457200" rtl="0">
              <a:spcBef>
                <a:spcPts val="0"/>
              </a:spcBef>
            </a:pPr>
            <a:r>
              <a:rPr lang="en"/>
              <a:t>Difficulty with ejaculation </a:t>
            </a:r>
          </a:p>
          <a:p>
            <a:pPr indent="-228600" lvl="0" marL="457200" rtl="0">
              <a:spcBef>
                <a:spcPts val="0"/>
              </a:spcBef>
            </a:pPr>
            <a:r>
              <a:rPr lang="en"/>
              <a:t>Difficulty maintaining erection</a:t>
            </a:r>
          </a:p>
          <a:p>
            <a:pPr indent="-228600" lvl="0" marL="457200" rtl="0">
              <a:spcBef>
                <a:spcPts val="0"/>
              </a:spcBef>
            </a:pPr>
            <a:r>
              <a:rPr lang="en"/>
              <a:t>Pain or swelling</a:t>
            </a:r>
          </a:p>
          <a:p>
            <a:pPr indent="-228600" lvl="0" marL="457200" rtl="0">
              <a:spcBef>
                <a:spcPts val="0"/>
              </a:spcBef>
            </a:pPr>
            <a:r>
              <a:rPr lang="en"/>
              <a:t>Recurrent respiratory infections</a:t>
            </a:r>
          </a:p>
          <a:p>
            <a:pPr indent="-317500" lvl="1" marL="914400" rtl="0">
              <a:spcBef>
                <a:spcPts val="0"/>
              </a:spcBef>
              <a:buSzPct val="100000"/>
            </a:pPr>
            <a:r>
              <a:rPr lang="en" sz="1400"/>
              <a:t>Inability to smell</a:t>
            </a:r>
          </a:p>
          <a:p>
            <a:pPr indent="-228600" lvl="0" marL="457200" rtl="0">
              <a:spcBef>
                <a:spcPts val="0"/>
              </a:spcBef>
            </a:pPr>
            <a:r>
              <a:rPr lang="en"/>
              <a:t>Low sperm count </a:t>
            </a:r>
          </a:p>
          <a:p>
            <a:pPr lvl="0" rtl="0">
              <a:spcBef>
                <a:spcPts val="0"/>
              </a:spcBef>
              <a:buNone/>
            </a:pPr>
            <a:r>
              <a:t/>
            </a:r>
            <a:endParaRPr/>
          </a:p>
          <a:p>
            <a:pPr lvl="0">
              <a:spcBef>
                <a:spcPts val="0"/>
              </a:spcBef>
              <a:buNone/>
            </a:pPr>
            <a:r>
              <a:t/>
            </a:r>
            <a:endParaRPr/>
          </a:p>
        </p:txBody>
      </p:sp>
      <p:sp>
        <p:nvSpPr>
          <p:cNvPr id="158" name="Shape 158"/>
          <p:cNvSpPr txBox="1"/>
          <p:nvPr>
            <p:ph idx="2" type="body"/>
          </p:nvPr>
        </p:nvSpPr>
        <p:spPr>
          <a:xfrm>
            <a:off x="4479525" y="1165800"/>
            <a:ext cx="3999900" cy="3339000"/>
          </a:xfrm>
          <a:prstGeom prst="rect">
            <a:avLst/>
          </a:prstGeom>
        </p:spPr>
        <p:txBody>
          <a:bodyPr anchorCtr="0" anchor="t" bIns="91425" lIns="91425" rIns="91425" tIns="91425">
            <a:noAutofit/>
          </a:bodyPr>
          <a:lstStyle/>
          <a:p>
            <a:pPr lvl="0" rtl="0">
              <a:spcBef>
                <a:spcPts val="0"/>
              </a:spcBef>
              <a:buNone/>
            </a:pPr>
            <a:r>
              <a:rPr lang="en" sz="2200"/>
              <a:t>Risk Factors:</a:t>
            </a:r>
          </a:p>
          <a:p>
            <a:pPr indent="-228600" lvl="0" marL="457200" rtl="0">
              <a:spcBef>
                <a:spcPts val="0"/>
              </a:spcBef>
            </a:pPr>
            <a:r>
              <a:rPr lang="en"/>
              <a:t>Having a certain medical illness </a:t>
            </a:r>
          </a:p>
          <a:p>
            <a:pPr indent="-317500" lvl="1" marL="914400" rtl="0">
              <a:spcBef>
                <a:spcPts val="0"/>
              </a:spcBef>
              <a:buSzPct val="100000"/>
            </a:pPr>
            <a:r>
              <a:rPr lang="en" sz="1400"/>
              <a:t>Tumor </a:t>
            </a:r>
          </a:p>
          <a:p>
            <a:pPr indent="-317500" lvl="1" marL="914400" rtl="0">
              <a:spcBef>
                <a:spcPts val="0"/>
              </a:spcBef>
              <a:buSzPct val="100000"/>
            </a:pPr>
            <a:r>
              <a:rPr lang="en" sz="1400"/>
              <a:t>Chronic illness</a:t>
            </a:r>
          </a:p>
          <a:p>
            <a:pPr indent="-228600" lvl="0" marL="457200" rtl="0">
              <a:spcBef>
                <a:spcPts val="0"/>
              </a:spcBef>
            </a:pPr>
            <a:r>
              <a:rPr lang="en"/>
              <a:t>Taking certain medication for treatments </a:t>
            </a:r>
          </a:p>
          <a:p>
            <a:pPr indent="-317500" lvl="1" marL="914400" rtl="0">
              <a:spcBef>
                <a:spcPts val="0"/>
              </a:spcBef>
              <a:buSzPct val="100000"/>
            </a:pPr>
            <a:r>
              <a:rPr lang="en" sz="1400"/>
              <a:t>Cancer treatment: </a:t>
            </a:r>
          </a:p>
          <a:p>
            <a:pPr indent="-317500" lvl="2" marL="1371600" rtl="0">
              <a:spcBef>
                <a:spcPts val="0"/>
              </a:spcBef>
              <a:buSzPct val="100000"/>
            </a:pPr>
            <a:r>
              <a:rPr lang="en" sz="1400"/>
              <a:t>Radiation </a:t>
            </a:r>
          </a:p>
          <a:p>
            <a:pPr indent="-317500" lvl="2" marL="1371600" rtl="0">
              <a:spcBef>
                <a:spcPts val="0"/>
              </a:spcBef>
              <a:buSzPct val="100000"/>
            </a:pPr>
            <a:r>
              <a:rPr lang="en" sz="1400"/>
              <a:t>Chemotherapy </a:t>
            </a:r>
          </a:p>
          <a:p>
            <a:pPr indent="-228600" lvl="0" marL="457200">
              <a:spcBef>
                <a:spcPts val="0"/>
              </a:spcBef>
            </a:pPr>
            <a:r>
              <a:rPr lang="en"/>
              <a:t>Surgery for treating the cancer </a:t>
            </a:r>
          </a:p>
        </p:txBody>
      </p:sp>
      <p:pic>
        <p:nvPicPr>
          <p:cNvPr id="159" name="Shape 159"/>
          <p:cNvPicPr preferRelativeResize="0"/>
          <p:nvPr/>
        </p:nvPicPr>
        <p:blipFill>
          <a:blip r:embed="rId3">
            <a:alphaModFix/>
          </a:blip>
          <a:stretch>
            <a:fillRect/>
          </a:stretch>
        </p:blipFill>
        <p:spPr>
          <a:xfrm>
            <a:off x="6369650" y="0"/>
            <a:ext cx="2590800" cy="1771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Treatments </a:t>
            </a:r>
          </a:p>
        </p:txBody>
      </p:sp>
      <p:sp>
        <p:nvSpPr>
          <p:cNvPr id="165" name="Shape 165"/>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Semen analysis to determine the number of sperm produced </a:t>
            </a:r>
          </a:p>
          <a:p>
            <a:pPr indent="-228600" lvl="0" marL="457200" rtl="0">
              <a:spcBef>
                <a:spcPts val="0"/>
              </a:spcBef>
            </a:pPr>
            <a:r>
              <a:rPr lang="en"/>
              <a:t>Intrauterine insemination (IUI)</a:t>
            </a:r>
          </a:p>
          <a:p>
            <a:pPr indent="-228600" lvl="1" marL="914400" rtl="0">
              <a:spcBef>
                <a:spcPts val="0"/>
              </a:spcBef>
            </a:pPr>
            <a:r>
              <a:rPr lang="en"/>
              <a:t>Sperm collected from a man to assemble a procedure of separating the healthy sperm from the rest of the semen </a:t>
            </a:r>
          </a:p>
          <a:p>
            <a:pPr indent="-228600" lvl="1" marL="914400" rtl="0">
              <a:spcBef>
                <a:spcPts val="0"/>
              </a:spcBef>
            </a:pPr>
            <a:r>
              <a:rPr lang="en"/>
              <a:t>Performed in a lab to unite the sperm extracted from the male and the female egg in the uterus. Can also be considered as artificial insemination </a:t>
            </a:r>
          </a:p>
          <a:p>
            <a:pPr indent="-228600" lvl="0" marL="457200" rtl="0">
              <a:spcBef>
                <a:spcPts val="0"/>
              </a:spcBef>
            </a:pPr>
            <a:r>
              <a:rPr lang="en"/>
              <a:t>Sperm donor </a:t>
            </a:r>
          </a:p>
          <a:p>
            <a:pPr indent="-228600" lvl="0" marL="457200" rtl="0">
              <a:spcBef>
                <a:spcPts val="0"/>
              </a:spcBef>
            </a:pPr>
            <a:r>
              <a:rPr lang="en"/>
              <a:t>Hormone treatments</a:t>
            </a:r>
          </a:p>
          <a:p>
            <a:pPr indent="-228600" lvl="1" marL="914400" rtl="0">
              <a:spcBef>
                <a:spcPts val="0"/>
              </a:spcBef>
            </a:pPr>
            <a:r>
              <a:rPr lang="en"/>
              <a:t>Increase sperm production</a:t>
            </a:r>
          </a:p>
          <a:p>
            <a:pPr indent="-228600" lvl="0" marL="457200" rtl="0">
              <a:spcBef>
                <a:spcPts val="0"/>
              </a:spcBef>
            </a:pPr>
            <a:r>
              <a:rPr lang="en"/>
              <a:t>Surgery </a:t>
            </a:r>
          </a:p>
        </p:txBody>
      </p:sp>
      <p:pic>
        <p:nvPicPr>
          <p:cNvPr id="166" name="Shape 166"/>
          <p:cNvPicPr preferRelativeResize="0"/>
          <p:nvPr/>
        </p:nvPicPr>
        <p:blipFill>
          <a:blip r:embed="rId3">
            <a:alphaModFix/>
          </a:blip>
          <a:stretch>
            <a:fillRect/>
          </a:stretch>
        </p:blipFill>
        <p:spPr>
          <a:xfrm>
            <a:off x="3657962" y="3047562"/>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27BA0"/>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Anemia and the Female Reproductive System</a:t>
            </a:r>
          </a:p>
        </p:txBody>
      </p:sp>
      <p:pic>
        <p:nvPicPr>
          <p:cNvPr id="172" name="Shape 172"/>
          <p:cNvPicPr preferRelativeResize="0"/>
          <p:nvPr/>
        </p:nvPicPr>
        <p:blipFill>
          <a:blip r:embed="rId3">
            <a:alphaModFix/>
          </a:blip>
          <a:stretch>
            <a:fillRect/>
          </a:stretch>
        </p:blipFill>
        <p:spPr>
          <a:xfrm>
            <a:off x="4952250" y="588125"/>
            <a:ext cx="4191750" cy="302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What is Anemia </a:t>
            </a:r>
          </a:p>
        </p:txBody>
      </p:sp>
      <p:sp>
        <p:nvSpPr>
          <p:cNvPr id="178" name="Shape 178"/>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Is a result from lack of red blood cells </a:t>
            </a:r>
          </a:p>
          <a:p>
            <a:pPr indent="-228600" lvl="1" marL="914400" rtl="0">
              <a:spcBef>
                <a:spcPts val="0"/>
              </a:spcBef>
            </a:pPr>
            <a:r>
              <a:rPr lang="en"/>
              <a:t>A dysfunction of red blood cells in the body </a:t>
            </a:r>
          </a:p>
          <a:p>
            <a:pPr indent="-228600" lvl="0" marL="457200" rtl="0">
              <a:spcBef>
                <a:spcPts val="0"/>
              </a:spcBef>
            </a:pPr>
            <a:r>
              <a:rPr lang="en"/>
              <a:t>Results in a lack of oxygen that flows to the body’s organs</a:t>
            </a:r>
          </a:p>
          <a:p>
            <a:pPr indent="-228600" lvl="0" marL="457200" rtl="0">
              <a:spcBef>
                <a:spcPts val="0"/>
              </a:spcBef>
            </a:pPr>
            <a:r>
              <a:rPr lang="en"/>
              <a:t>Anemia is the most common blood condition that affects the U.S. </a:t>
            </a:r>
          </a:p>
          <a:p>
            <a:pPr indent="-228600" lvl="1" marL="914400" rtl="0">
              <a:spcBef>
                <a:spcPts val="0"/>
              </a:spcBef>
            </a:pPr>
            <a:r>
              <a:rPr lang="en"/>
              <a:t>Women, young children and people with chronic diseases are at a higher risk of anemia </a:t>
            </a:r>
          </a:p>
          <a:p>
            <a:pPr indent="-228600" lvl="0" marL="457200" rtl="0">
              <a:spcBef>
                <a:spcPts val="0"/>
              </a:spcBef>
            </a:pPr>
            <a:r>
              <a:rPr lang="en"/>
              <a:t>Factors to consider:</a:t>
            </a:r>
          </a:p>
          <a:p>
            <a:pPr indent="-228600" lvl="1" marL="914400" rtl="0">
              <a:spcBef>
                <a:spcPts val="0"/>
              </a:spcBef>
            </a:pPr>
            <a:r>
              <a:rPr lang="en"/>
              <a:t>Certain form of Anemia are hereditary </a:t>
            </a:r>
          </a:p>
          <a:p>
            <a:pPr indent="-228600" lvl="1" marL="914400" rtl="0">
              <a:spcBef>
                <a:spcPts val="0"/>
              </a:spcBef>
            </a:pPr>
            <a:r>
              <a:rPr lang="en"/>
              <a:t>Older adults have a higher risk in developing anemia because of poor diet and other medical conditions </a:t>
            </a:r>
          </a:p>
          <a:p>
            <a:pPr indent="-228600" lvl="1" marL="914400" rtl="0">
              <a:spcBef>
                <a:spcPts val="0"/>
              </a:spcBef>
            </a:pPr>
            <a:r>
              <a:rPr lang="en"/>
              <a:t>Women during childbearing </a:t>
            </a:r>
          </a:p>
        </p:txBody>
      </p:sp>
      <p:pic>
        <p:nvPicPr>
          <p:cNvPr descr="Image result for anemia" id="179" name="Shape 179"/>
          <p:cNvPicPr preferRelativeResize="0"/>
          <p:nvPr/>
        </p:nvPicPr>
        <p:blipFill>
          <a:blip r:embed="rId3">
            <a:alphaModFix/>
          </a:blip>
          <a:stretch>
            <a:fillRect/>
          </a:stretch>
        </p:blipFill>
        <p:spPr>
          <a:xfrm>
            <a:off x="6429375" y="0"/>
            <a:ext cx="2714625" cy="1685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Anemia During Pregnancy </a:t>
            </a:r>
          </a:p>
        </p:txBody>
      </p:sp>
      <p:sp>
        <p:nvSpPr>
          <p:cNvPr id="185" name="Shape 185"/>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When a woman is pregnant she is more likely to develop anemia </a:t>
            </a:r>
          </a:p>
          <a:p>
            <a:pPr indent="-228600" lvl="0" marL="457200" rtl="0">
              <a:spcBef>
                <a:spcPts val="0"/>
              </a:spcBef>
            </a:pPr>
            <a:r>
              <a:rPr lang="en"/>
              <a:t>Having anemia means your body is not producing enough red blood cells to carry oxygen to your body tissues or the baby</a:t>
            </a:r>
          </a:p>
          <a:p>
            <a:pPr indent="-228600" lvl="0" marL="457200" rtl="0">
              <a:spcBef>
                <a:spcPts val="0"/>
              </a:spcBef>
            </a:pPr>
            <a:r>
              <a:rPr lang="en"/>
              <a:t>During pregnancy your body produces more blood to sustain the development of your baby</a:t>
            </a:r>
          </a:p>
          <a:p>
            <a:pPr indent="-228600" lvl="1" marL="914400" rtl="0">
              <a:spcBef>
                <a:spcPts val="0"/>
              </a:spcBef>
            </a:pPr>
            <a:r>
              <a:rPr lang="en"/>
              <a:t>Not getting enough iron or certain nutrients your body will not be able to produce enough red blood cells for your pregnancy </a:t>
            </a:r>
          </a:p>
          <a:p>
            <a:pPr indent="-228600" lvl="0" marL="457200" rtl="0">
              <a:spcBef>
                <a:spcPts val="0"/>
              </a:spcBef>
            </a:pPr>
            <a:r>
              <a:rPr lang="en"/>
              <a:t>It’s normal to have mild anemia during pregnancy </a:t>
            </a:r>
          </a:p>
          <a:p>
            <a:pPr indent="-228600" lvl="1" marL="914400">
              <a:spcBef>
                <a:spcPts val="0"/>
              </a:spcBef>
            </a:pPr>
            <a:r>
              <a:rPr lang="en"/>
              <a:t>A women can have severe anemia from low iron or vitamin levels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Risk Factors in Pregnancy  </a:t>
            </a:r>
          </a:p>
        </p:txBody>
      </p:sp>
      <p:sp>
        <p:nvSpPr>
          <p:cNvPr id="191" name="Shape 191"/>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Iron-deficiency anemia can cause a preterm pregnancy </a:t>
            </a:r>
          </a:p>
          <a:p>
            <a:pPr indent="-228600" lvl="1" marL="914400" rtl="0">
              <a:spcBef>
                <a:spcPts val="0"/>
              </a:spcBef>
            </a:pPr>
            <a:r>
              <a:rPr lang="en"/>
              <a:t>Preterm:  labor that happens too soon (before 37 weeks)</a:t>
            </a:r>
          </a:p>
          <a:p>
            <a:pPr indent="-228600" lvl="1" marL="914400" rtl="0">
              <a:spcBef>
                <a:spcPts val="0"/>
              </a:spcBef>
            </a:pPr>
            <a:r>
              <a:rPr lang="en"/>
              <a:t>Can cause for the women to have a premature baby </a:t>
            </a:r>
          </a:p>
          <a:p>
            <a:pPr indent="-228600" lvl="0" marL="457200" rtl="0">
              <a:spcBef>
                <a:spcPts val="0"/>
              </a:spcBef>
            </a:pPr>
            <a:r>
              <a:rPr lang="en"/>
              <a:t>Iron-deficiency babies develop much slower and can show brain abnormalities</a:t>
            </a:r>
          </a:p>
          <a:p>
            <a:pPr indent="-228600" lvl="1" marL="914400" rtl="0">
              <a:spcBef>
                <a:spcPts val="0"/>
              </a:spcBef>
            </a:pPr>
            <a:r>
              <a:rPr lang="en"/>
              <a:t>Slow language learning </a:t>
            </a:r>
          </a:p>
          <a:p>
            <a:pPr indent="-228600" lvl="1" marL="914400" rtl="0">
              <a:spcBef>
                <a:spcPts val="0"/>
              </a:spcBef>
            </a:pPr>
            <a:r>
              <a:rPr lang="en"/>
              <a:t>Behavioral problems</a:t>
            </a:r>
          </a:p>
          <a:p>
            <a:pPr indent="-228600" lvl="0" marL="457200" rtl="0">
              <a:spcBef>
                <a:spcPts val="0"/>
              </a:spcBef>
            </a:pPr>
            <a:r>
              <a:rPr lang="en"/>
              <a:t>During gestation the iron-deficiency has a bigger impact on the central nervous system </a:t>
            </a:r>
          </a:p>
          <a:p>
            <a:pPr lvl="0" rtl="0">
              <a:spcBef>
                <a:spcPts val="0"/>
              </a:spcBef>
              <a:buNone/>
            </a:pPr>
            <a:r>
              <a:t/>
            </a:r>
            <a:endParaRPr/>
          </a:p>
        </p:txBody>
      </p:sp>
      <p:pic>
        <p:nvPicPr>
          <p:cNvPr descr="Image result for preterm birth" id="192" name="Shape 192"/>
          <p:cNvPicPr preferRelativeResize="0"/>
          <p:nvPr/>
        </p:nvPicPr>
        <p:blipFill>
          <a:blip r:embed="rId3">
            <a:alphaModFix/>
          </a:blip>
          <a:stretch>
            <a:fillRect/>
          </a:stretch>
        </p:blipFill>
        <p:spPr>
          <a:xfrm>
            <a:off x="6648450" y="0"/>
            <a:ext cx="2495550" cy="1657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Symptoms </a:t>
            </a:r>
          </a:p>
        </p:txBody>
      </p:sp>
      <p:sp>
        <p:nvSpPr>
          <p:cNvPr id="198" name="Shape 198"/>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Most common symptoms of anemia during pregnancy are: </a:t>
            </a:r>
          </a:p>
          <a:p>
            <a:pPr indent="-228600" lvl="1" marL="914400" rtl="0">
              <a:spcBef>
                <a:spcPts val="0"/>
              </a:spcBef>
            </a:pPr>
            <a:r>
              <a:rPr lang="en"/>
              <a:t>Pale skin, lips and nails</a:t>
            </a:r>
          </a:p>
          <a:p>
            <a:pPr indent="-228600" lvl="1" marL="914400" rtl="0">
              <a:spcBef>
                <a:spcPts val="0"/>
              </a:spcBef>
            </a:pPr>
            <a:r>
              <a:rPr lang="en"/>
              <a:t>Feeling tired or weak </a:t>
            </a:r>
          </a:p>
          <a:p>
            <a:pPr indent="-228600" lvl="1" marL="914400" rtl="0">
              <a:spcBef>
                <a:spcPts val="0"/>
              </a:spcBef>
            </a:pPr>
            <a:r>
              <a:rPr lang="en"/>
              <a:t>Dizziness </a:t>
            </a:r>
          </a:p>
          <a:p>
            <a:pPr indent="-228600" lvl="1" marL="914400" rtl="0">
              <a:spcBef>
                <a:spcPts val="0"/>
              </a:spcBef>
            </a:pPr>
            <a:r>
              <a:rPr lang="en"/>
              <a:t>Shortness of breath </a:t>
            </a:r>
          </a:p>
          <a:p>
            <a:pPr indent="-228600" lvl="1" marL="914400" rtl="0">
              <a:spcBef>
                <a:spcPts val="0"/>
              </a:spcBef>
            </a:pPr>
            <a:r>
              <a:rPr lang="en"/>
              <a:t>Rapid heartbeat </a:t>
            </a:r>
          </a:p>
          <a:p>
            <a:pPr indent="-228600" lvl="1" marL="914400" rtl="0">
              <a:spcBef>
                <a:spcPts val="0"/>
              </a:spcBef>
            </a:pPr>
            <a:r>
              <a:rPr lang="en"/>
              <a:t>Trouble concentrating</a:t>
            </a:r>
          </a:p>
          <a:p>
            <a:pPr indent="-228600" lvl="0" marL="457200" rtl="0">
              <a:spcBef>
                <a:spcPts val="0"/>
              </a:spcBef>
            </a:pPr>
            <a:r>
              <a:rPr lang="en"/>
              <a:t> Early stage of anemia will not show obvious symptoms </a:t>
            </a:r>
          </a:p>
          <a:p>
            <a:pPr indent="-228600" lvl="0" marL="457200" rtl="0">
              <a:spcBef>
                <a:spcPts val="0"/>
              </a:spcBef>
            </a:pPr>
            <a:r>
              <a:rPr lang="en"/>
              <a:t>Many of these symptoms may be symptoms of pregnancy </a:t>
            </a:r>
          </a:p>
          <a:p>
            <a:pPr lvl="0">
              <a:spcBef>
                <a:spcPts val="0"/>
              </a:spcBef>
              <a:buNone/>
            </a:pPr>
            <a:r>
              <a:t/>
            </a:r>
            <a:endParaRPr/>
          </a:p>
        </p:txBody>
      </p:sp>
      <p:pic>
        <p:nvPicPr>
          <p:cNvPr id="199" name="Shape 199"/>
          <p:cNvPicPr preferRelativeResize="0"/>
          <p:nvPr/>
        </p:nvPicPr>
        <p:blipFill>
          <a:blip r:embed="rId3">
            <a:alphaModFix/>
          </a:blip>
          <a:stretch>
            <a:fillRect/>
          </a:stretch>
        </p:blipFill>
        <p:spPr>
          <a:xfrm>
            <a:off x="6861549" y="1529149"/>
            <a:ext cx="2282449" cy="15216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Treatment &amp; Prevention </a:t>
            </a:r>
          </a:p>
        </p:txBody>
      </p:sp>
      <p:sp>
        <p:nvSpPr>
          <p:cNvPr id="205" name="Shape 205"/>
          <p:cNvSpPr txBox="1"/>
          <p:nvPr>
            <p:ph idx="1" type="body"/>
          </p:nvPr>
        </p:nvSpPr>
        <p:spPr>
          <a:xfrm>
            <a:off x="311700" y="1229975"/>
            <a:ext cx="3999900" cy="33390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u="sng">
                <a:latin typeface="Comic Sans MS"/>
                <a:ea typeface="Comic Sans MS"/>
                <a:cs typeface="Comic Sans MS"/>
                <a:sym typeface="Comic Sans MS"/>
              </a:rPr>
              <a:t>Treatment:</a:t>
            </a:r>
          </a:p>
          <a:p>
            <a:pPr indent="-228600" lvl="0" marL="457200" rtl="0">
              <a:spcBef>
                <a:spcPts val="0"/>
              </a:spcBef>
            </a:pPr>
            <a:r>
              <a:rPr lang="en"/>
              <a:t>Take iron or folic acid supplements </a:t>
            </a:r>
          </a:p>
          <a:p>
            <a:pPr indent="-228600" lvl="1" marL="914400" rtl="0">
              <a:spcBef>
                <a:spcPts val="0"/>
              </a:spcBef>
            </a:pPr>
            <a:r>
              <a:rPr lang="en"/>
              <a:t>Including your prenatal vitamins </a:t>
            </a:r>
          </a:p>
          <a:p>
            <a:pPr indent="-228600" lvl="0" marL="457200" rtl="0">
              <a:spcBef>
                <a:spcPts val="0"/>
              </a:spcBef>
            </a:pPr>
            <a:r>
              <a:rPr lang="en"/>
              <a:t>Your doctor may suggest to add more foods high in iron and folic acid to your diet</a:t>
            </a:r>
          </a:p>
          <a:p>
            <a:pPr indent="-228600" lvl="1" marL="914400" rtl="0">
              <a:spcBef>
                <a:spcPts val="0"/>
              </a:spcBef>
            </a:pPr>
            <a:r>
              <a:rPr lang="en"/>
              <a:t>Or for your diet to include more Animal Foods </a:t>
            </a:r>
          </a:p>
          <a:p>
            <a:pPr indent="-228600" lvl="2" marL="1371600" rtl="0">
              <a:spcBef>
                <a:spcPts val="0"/>
              </a:spcBef>
            </a:pPr>
            <a:r>
              <a:rPr lang="en"/>
              <a:t>Meat </a:t>
            </a:r>
          </a:p>
          <a:p>
            <a:pPr indent="-228600" lvl="2" marL="1371600" rtl="0">
              <a:spcBef>
                <a:spcPts val="0"/>
              </a:spcBef>
            </a:pPr>
            <a:r>
              <a:rPr lang="en"/>
              <a:t>Eggs </a:t>
            </a:r>
          </a:p>
          <a:p>
            <a:pPr indent="-228600" lvl="2" marL="1371600" rtl="0">
              <a:spcBef>
                <a:spcPts val="0"/>
              </a:spcBef>
            </a:pPr>
            <a:r>
              <a:rPr lang="en"/>
              <a:t>Dairy products </a:t>
            </a:r>
          </a:p>
        </p:txBody>
      </p:sp>
      <p:sp>
        <p:nvSpPr>
          <p:cNvPr id="206" name="Shape 206"/>
          <p:cNvSpPr txBox="1"/>
          <p:nvPr>
            <p:ph idx="2" type="body"/>
          </p:nvPr>
        </p:nvSpPr>
        <p:spPr>
          <a:xfrm>
            <a:off x="4939325" y="1229975"/>
            <a:ext cx="3999900" cy="33390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2400" u="sng">
                <a:latin typeface="Comic Sans MS"/>
                <a:ea typeface="Comic Sans MS"/>
                <a:cs typeface="Comic Sans MS"/>
                <a:sym typeface="Comic Sans MS"/>
              </a:rPr>
              <a:t>Prevention:</a:t>
            </a:r>
          </a:p>
          <a:p>
            <a:pPr indent="-228600" lvl="0" marL="457200" rtl="0">
              <a:spcBef>
                <a:spcPts val="0"/>
              </a:spcBef>
              <a:buFont typeface="Comic Sans MS"/>
            </a:pPr>
            <a:r>
              <a:rPr lang="en">
                <a:latin typeface="Comic Sans MS"/>
                <a:ea typeface="Comic Sans MS"/>
                <a:cs typeface="Comic Sans MS"/>
                <a:sym typeface="Comic Sans MS"/>
              </a:rPr>
              <a:t>Aim for iron-rich foods-three times a day:</a:t>
            </a:r>
          </a:p>
          <a:p>
            <a:pPr indent="-228600" lvl="1" marL="914400" rtl="0">
              <a:spcBef>
                <a:spcPts val="0"/>
              </a:spcBef>
              <a:buFont typeface="Comic Sans MS"/>
            </a:pPr>
            <a:r>
              <a:rPr lang="en">
                <a:latin typeface="Comic Sans MS"/>
                <a:ea typeface="Comic Sans MS"/>
                <a:cs typeface="Comic Sans MS"/>
                <a:sym typeface="Comic Sans MS"/>
              </a:rPr>
              <a:t>Lean red meat, Chicken, and Fish </a:t>
            </a:r>
          </a:p>
          <a:p>
            <a:pPr indent="-228600" lvl="1" marL="914400" rtl="0">
              <a:spcBef>
                <a:spcPts val="0"/>
              </a:spcBef>
              <a:buFont typeface="Comic Sans MS"/>
            </a:pPr>
            <a:r>
              <a:rPr lang="en">
                <a:latin typeface="Comic Sans MS"/>
                <a:ea typeface="Comic Sans MS"/>
                <a:cs typeface="Comic Sans MS"/>
                <a:sym typeface="Comic Sans MS"/>
              </a:rPr>
              <a:t>Iron-enriched cereals and grains </a:t>
            </a:r>
          </a:p>
          <a:p>
            <a:pPr indent="-228600" lvl="1" marL="914400" rtl="0">
              <a:spcBef>
                <a:spcPts val="0"/>
              </a:spcBef>
              <a:buFont typeface="Comic Sans MS"/>
            </a:pPr>
            <a:r>
              <a:rPr lang="en">
                <a:latin typeface="Comic Sans MS"/>
                <a:ea typeface="Comic Sans MS"/>
                <a:cs typeface="Comic Sans MS"/>
                <a:sym typeface="Comic Sans MS"/>
              </a:rPr>
              <a:t>Beans and Lentils </a:t>
            </a:r>
          </a:p>
          <a:p>
            <a:pPr indent="-228600" lvl="1" marL="914400" rtl="0">
              <a:spcBef>
                <a:spcPts val="0"/>
              </a:spcBef>
              <a:buFont typeface="Comic Sans MS"/>
            </a:pPr>
            <a:r>
              <a:rPr lang="en">
                <a:latin typeface="Comic Sans MS"/>
                <a:ea typeface="Comic Sans MS"/>
                <a:cs typeface="Comic Sans MS"/>
                <a:sym typeface="Comic Sans MS"/>
              </a:rPr>
              <a:t>Eggs </a:t>
            </a:r>
          </a:p>
          <a:p>
            <a:pPr indent="-228600" lvl="0" marL="457200" rtl="0">
              <a:spcBef>
                <a:spcPts val="0"/>
              </a:spcBef>
              <a:buFont typeface="Comic Sans MS"/>
            </a:pPr>
            <a:r>
              <a:rPr lang="en">
                <a:latin typeface="Comic Sans MS"/>
                <a:ea typeface="Comic Sans MS"/>
                <a:cs typeface="Comic Sans MS"/>
                <a:sym typeface="Comic Sans MS"/>
              </a:rPr>
              <a:t>Foods high in vitamin C can help your body to absorb more iron:</a:t>
            </a:r>
          </a:p>
          <a:p>
            <a:pPr indent="-228600" lvl="1" marL="914400" rtl="0">
              <a:spcBef>
                <a:spcPts val="0"/>
              </a:spcBef>
              <a:buFont typeface="Comic Sans MS"/>
            </a:pPr>
            <a:r>
              <a:rPr lang="en">
                <a:latin typeface="Comic Sans MS"/>
                <a:ea typeface="Comic Sans MS"/>
                <a:cs typeface="Comic Sans MS"/>
                <a:sym typeface="Comic Sans MS"/>
              </a:rPr>
              <a:t>Citrus fruits and juices </a:t>
            </a:r>
          </a:p>
          <a:p>
            <a:pPr indent="-228600" lvl="1" marL="914400" rtl="0">
              <a:spcBef>
                <a:spcPts val="0"/>
              </a:spcBef>
              <a:buFont typeface="Comic Sans MS"/>
            </a:pPr>
            <a:r>
              <a:rPr lang="en">
                <a:latin typeface="Comic Sans MS"/>
                <a:ea typeface="Comic Sans MS"/>
                <a:cs typeface="Comic Sans MS"/>
                <a:sym typeface="Comic Sans MS"/>
              </a:rPr>
              <a:t>Strawberries </a:t>
            </a:r>
          </a:p>
          <a:p>
            <a:pPr indent="-228600" lvl="1" marL="914400" rtl="0">
              <a:spcBef>
                <a:spcPts val="0"/>
              </a:spcBef>
              <a:buFont typeface="Comic Sans MS"/>
            </a:pPr>
            <a:r>
              <a:rPr lang="en">
                <a:latin typeface="Comic Sans MS"/>
                <a:ea typeface="Comic Sans MS"/>
                <a:cs typeface="Comic Sans MS"/>
                <a:sym typeface="Comic Sans MS"/>
              </a:rPr>
              <a:t>Kiwis </a:t>
            </a:r>
          </a:p>
          <a:p>
            <a:pPr indent="-228600" lvl="1" marL="914400" rtl="0">
              <a:spcBef>
                <a:spcPts val="0"/>
              </a:spcBef>
              <a:buFont typeface="Comic Sans MS"/>
            </a:pPr>
            <a:r>
              <a:rPr lang="en">
                <a:latin typeface="Comic Sans MS"/>
                <a:ea typeface="Comic Sans MS"/>
                <a:cs typeface="Comic Sans MS"/>
                <a:sym typeface="Comic Sans MS"/>
              </a:rPr>
              <a:t>Tomatoes </a:t>
            </a:r>
          </a:p>
          <a:p>
            <a:pPr lvl="0">
              <a:spcBef>
                <a:spcPts val="0"/>
              </a:spcBef>
              <a:buNone/>
            </a:pPr>
            <a:r>
              <a:t/>
            </a:r>
            <a:endParaRPr sz="2400" u="sng">
              <a:latin typeface="Comic Sans MS"/>
              <a:ea typeface="Comic Sans MS"/>
              <a:cs typeface="Comic Sans MS"/>
              <a:sym typeface="Comic Sans MS"/>
            </a:endParaRPr>
          </a:p>
        </p:txBody>
      </p:sp>
      <p:pic>
        <p:nvPicPr>
          <p:cNvPr descr="Image result for egg" id="207" name="Shape 207"/>
          <p:cNvPicPr preferRelativeResize="0"/>
          <p:nvPr/>
        </p:nvPicPr>
        <p:blipFill>
          <a:blip r:embed="rId3">
            <a:alphaModFix/>
          </a:blip>
          <a:stretch>
            <a:fillRect/>
          </a:stretch>
        </p:blipFill>
        <p:spPr>
          <a:xfrm>
            <a:off x="3136249" y="3479348"/>
            <a:ext cx="961124" cy="745625"/>
          </a:xfrm>
          <a:prstGeom prst="rect">
            <a:avLst/>
          </a:prstGeom>
          <a:noFill/>
          <a:ln>
            <a:noFill/>
          </a:ln>
        </p:spPr>
      </p:pic>
      <p:pic>
        <p:nvPicPr>
          <p:cNvPr descr="Image result for beans and lentils" id="208" name="Shape 208"/>
          <p:cNvPicPr preferRelativeResize="0"/>
          <p:nvPr/>
        </p:nvPicPr>
        <p:blipFill>
          <a:blip r:embed="rId4">
            <a:alphaModFix/>
          </a:blip>
          <a:stretch>
            <a:fillRect/>
          </a:stretch>
        </p:blipFill>
        <p:spPr>
          <a:xfrm>
            <a:off x="7449674" y="485250"/>
            <a:ext cx="1296050" cy="690100"/>
          </a:xfrm>
          <a:prstGeom prst="rect">
            <a:avLst/>
          </a:prstGeom>
          <a:noFill/>
          <a:ln>
            <a:noFill/>
          </a:ln>
        </p:spPr>
      </p:pic>
      <p:pic>
        <p:nvPicPr>
          <p:cNvPr descr="Image result for citrus fruits" id="209" name="Shape 209"/>
          <p:cNvPicPr preferRelativeResize="0"/>
          <p:nvPr/>
        </p:nvPicPr>
        <p:blipFill>
          <a:blip r:embed="rId5">
            <a:alphaModFix/>
          </a:blip>
          <a:stretch>
            <a:fillRect/>
          </a:stretch>
        </p:blipFill>
        <p:spPr>
          <a:xfrm>
            <a:off x="6124717" y="4568975"/>
            <a:ext cx="1477332" cy="574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27BA0"/>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Leukemia and the Nervous System</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27BA0"/>
        </a:soli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sz="3600"/>
              <a:t>Anemia &amp; the </a:t>
            </a:r>
            <a:r>
              <a:rPr lang="en" sz="3600">
                <a:solidFill>
                  <a:srgbClr val="00FFFF"/>
                </a:solidFill>
              </a:rPr>
              <a:t>Respiratory</a:t>
            </a:r>
            <a:r>
              <a:rPr lang="en" sz="3600"/>
              <a:t> and </a:t>
            </a:r>
            <a:r>
              <a:rPr lang="en" sz="3600">
                <a:solidFill>
                  <a:srgbClr val="980000"/>
                </a:solidFill>
              </a:rPr>
              <a:t>Cardiovascular </a:t>
            </a:r>
            <a:r>
              <a:rPr lang="en" sz="3600"/>
              <a:t>System</a:t>
            </a:r>
          </a:p>
          <a:p>
            <a:pPr indent="-419100" lvl="0" marL="457200">
              <a:spcBef>
                <a:spcPts val="0"/>
              </a:spcBef>
              <a:buSzPct val="100000"/>
              <a:buChar char="●"/>
            </a:pPr>
            <a:r>
              <a:rPr lang="en" sz="3000"/>
              <a:t>Sickle Cell Anemia</a:t>
            </a:r>
          </a:p>
        </p:txBody>
      </p:sp>
      <p:pic>
        <p:nvPicPr>
          <p:cNvPr descr="sicklecells.gif" id="215" name="Shape 215"/>
          <p:cNvPicPr preferRelativeResize="0"/>
          <p:nvPr/>
        </p:nvPicPr>
        <p:blipFill>
          <a:blip r:embed="rId3">
            <a:alphaModFix/>
          </a:blip>
          <a:stretch>
            <a:fillRect/>
          </a:stretch>
        </p:blipFill>
        <p:spPr>
          <a:xfrm>
            <a:off x="6752675" y="2746224"/>
            <a:ext cx="2264899" cy="2239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What is Sickle Cell Anemia (SCA)?</a:t>
            </a:r>
          </a:p>
        </p:txBody>
      </p:sp>
      <p:sp>
        <p:nvSpPr>
          <p:cNvPr id="221" name="Shape 221"/>
          <p:cNvSpPr txBox="1"/>
          <p:nvPr>
            <p:ph idx="1" type="body"/>
          </p:nvPr>
        </p:nvSpPr>
        <p:spPr>
          <a:xfrm>
            <a:off x="311700" y="947775"/>
            <a:ext cx="8520600" cy="3722400"/>
          </a:xfrm>
          <a:prstGeom prst="rect">
            <a:avLst/>
          </a:prstGeom>
        </p:spPr>
        <p:txBody>
          <a:bodyPr anchorCtr="0" anchor="t" bIns="91425" lIns="91425" rIns="91425" tIns="91425">
            <a:noAutofit/>
          </a:bodyPr>
          <a:lstStyle/>
          <a:p>
            <a:pPr lvl="0">
              <a:spcBef>
                <a:spcPts val="0"/>
              </a:spcBef>
              <a:buNone/>
            </a:pPr>
            <a:r>
              <a:rPr lang="en"/>
              <a:t>A severe hereditary  form of anemia in which a mutated form of hemoglobin distorts the red blood cells into a crescent shape  ( ) ,or like a toenail, at </a:t>
            </a:r>
            <a:r>
              <a:rPr lang="en">
                <a:solidFill>
                  <a:srgbClr val="4A86E8"/>
                </a:solidFill>
              </a:rPr>
              <a:t>low oxygen levels</a:t>
            </a:r>
            <a:r>
              <a:rPr lang="en"/>
              <a:t>. Sickle cells only live to </a:t>
            </a:r>
            <a:r>
              <a:rPr b="1" lang="en"/>
              <a:t>15 days</a:t>
            </a:r>
            <a:r>
              <a:rPr lang="en"/>
              <a:t>; normal hemoglobins live up to </a:t>
            </a:r>
            <a:r>
              <a:rPr b="1" lang="en"/>
              <a:t>120 days. </a:t>
            </a:r>
          </a:p>
          <a:p>
            <a:pPr indent="-228600" lvl="0" marL="457200" rtl="0">
              <a:spcBef>
                <a:spcPts val="0"/>
              </a:spcBef>
            </a:pPr>
            <a:r>
              <a:rPr b="1" lang="en"/>
              <a:t>Sickle Cell Anemia mostly affects the </a:t>
            </a:r>
            <a:r>
              <a:rPr b="1" lang="en">
                <a:solidFill>
                  <a:srgbClr val="4A86E8"/>
                </a:solidFill>
              </a:rPr>
              <a:t>Respiratory </a:t>
            </a:r>
            <a:r>
              <a:rPr b="1" lang="en"/>
              <a:t>system.</a:t>
            </a:r>
          </a:p>
          <a:p>
            <a:pPr indent="-228600" lvl="0" marL="457200" rtl="0">
              <a:spcBef>
                <a:spcPts val="0"/>
              </a:spcBef>
            </a:pPr>
            <a:r>
              <a:rPr b="1" lang="en"/>
              <a:t>Causes defective </a:t>
            </a:r>
            <a:r>
              <a:rPr b="1" lang="en">
                <a:solidFill>
                  <a:srgbClr val="980000"/>
                </a:solidFill>
              </a:rPr>
              <a:t>hemoglobin</a:t>
            </a:r>
            <a:r>
              <a:rPr b="1" lang="en">
                <a:solidFill>
                  <a:srgbClr val="5B0F00"/>
                </a:solidFill>
              </a:rPr>
              <a:t> </a:t>
            </a:r>
            <a:r>
              <a:rPr b="1" lang="en"/>
              <a:t>to form. </a:t>
            </a:r>
          </a:p>
          <a:p>
            <a:pPr lvl="0">
              <a:spcBef>
                <a:spcPts val="0"/>
              </a:spcBef>
              <a:buNone/>
            </a:pPr>
            <a:r>
              <a:rPr lang="en"/>
              <a:t>Normal</a:t>
            </a:r>
            <a:r>
              <a:rPr b="1" lang="en"/>
              <a:t> </a:t>
            </a:r>
            <a:r>
              <a:rPr lang="en"/>
              <a:t>red blood cells are </a:t>
            </a:r>
            <a:r>
              <a:rPr lang="en" u="sng"/>
              <a:t>round, flexible and can easily go through small capillaries</a:t>
            </a:r>
            <a:r>
              <a:rPr lang="en"/>
              <a:t>. Sickle cells with it’s crescents shape </a:t>
            </a:r>
            <a:r>
              <a:rPr b="1" i="1" lang="en"/>
              <a:t>cannot</a:t>
            </a:r>
            <a:r>
              <a:rPr lang="en"/>
              <a:t>, instead it </a:t>
            </a:r>
            <a:r>
              <a:rPr lang="en" u="sng"/>
              <a:t>blocks or becomes stuck in the small capillaries causing insufficient blood </a:t>
            </a:r>
            <a:r>
              <a:rPr lang="en" u="sng">
                <a:solidFill>
                  <a:srgbClr val="FFFFFF"/>
                </a:solidFill>
              </a:rPr>
              <a:t>flow.</a:t>
            </a:r>
            <a:r>
              <a:rPr lang="en">
                <a:solidFill>
                  <a:srgbClr val="FFFFFF"/>
                </a:solidFill>
              </a:rPr>
              <a:t> </a:t>
            </a:r>
          </a:p>
          <a:p>
            <a:pPr lvl="0">
              <a:spcBef>
                <a:spcPts val="0"/>
              </a:spcBef>
              <a:buNone/>
            </a:pPr>
            <a:r>
              <a:t/>
            </a:r>
            <a:endParaRPr/>
          </a:p>
        </p:txBody>
      </p:sp>
      <p:sp>
        <p:nvSpPr>
          <p:cNvPr id="222" name="Shape 222"/>
          <p:cNvSpPr/>
          <p:nvPr/>
        </p:nvSpPr>
        <p:spPr>
          <a:xfrm>
            <a:off x="5504650" y="1415425"/>
            <a:ext cx="90000" cy="191400"/>
          </a:xfrm>
          <a:prstGeom prst="moon">
            <a:avLst>
              <a:gd fmla="val 62555" name="adj"/>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3" name="Shape 223"/>
          <p:cNvSpPr txBox="1"/>
          <p:nvPr/>
        </p:nvSpPr>
        <p:spPr>
          <a:xfrm>
            <a:off x="2644900" y="3984250"/>
            <a:ext cx="540300" cy="303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24" name="Shape 224"/>
          <p:cNvSpPr txBox="1"/>
          <p:nvPr/>
        </p:nvSpPr>
        <p:spPr>
          <a:xfrm>
            <a:off x="2644900" y="4366275"/>
            <a:ext cx="416400" cy="303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25" name="Shape 225"/>
          <p:cNvSpPr txBox="1"/>
          <p:nvPr/>
        </p:nvSpPr>
        <p:spPr>
          <a:xfrm>
            <a:off x="3309025" y="3579075"/>
            <a:ext cx="618900" cy="191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26" name="Shape 226"/>
          <p:cNvSpPr txBox="1"/>
          <p:nvPr/>
        </p:nvSpPr>
        <p:spPr>
          <a:xfrm>
            <a:off x="4262550" y="3579075"/>
            <a:ext cx="618900" cy="191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27" name="Shape 227"/>
          <p:cNvSpPr txBox="1"/>
          <p:nvPr/>
        </p:nvSpPr>
        <p:spPr>
          <a:xfrm flipH="1">
            <a:off x="8666400" y="218600"/>
            <a:ext cx="165900" cy="96600"/>
          </a:xfrm>
          <a:prstGeom prst="rect">
            <a:avLst/>
          </a:prstGeom>
          <a:noFill/>
          <a:ln>
            <a:noFill/>
          </a:ln>
        </p:spPr>
        <p:txBody>
          <a:bodyPr anchorCtr="0" anchor="t" bIns="91425" lIns="91425" rIns="91425" tIns="91425">
            <a:noAutofit/>
          </a:bodyPr>
          <a:lstStyle/>
          <a:p>
            <a:pPr lvl="0">
              <a:spcBef>
                <a:spcPts val="0"/>
              </a:spcBef>
              <a:buNone/>
            </a:pPr>
            <a:r>
              <a:t/>
            </a:r>
            <a:endParaRPr>
              <a:latin typeface="Roboto"/>
              <a:ea typeface="Roboto"/>
              <a:cs typeface="Roboto"/>
              <a:sym typeface="Roboto"/>
            </a:endParaRPr>
          </a:p>
        </p:txBody>
      </p:sp>
      <p:sp>
        <p:nvSpPr>
          <p:cNvPr id="228" name="Shape 228"/>
          <p:cNvSpPr txBox="1"/>
          <p:nvPr/>
        </p:nvSpPr>
        <p:spPr>
          <a:xfrm>
            <a:off x="942000" y="3770475"/>
            <a:ext cx="945300" cy="494700"/>
          </a:xfrm>
          <a:prstGeom prst="rect">
            <a:avLst/>
          </a:prstGeom>
          <a:noFill/>
          <a:ln>
            <a:noFill/>
          </a:ln>
        </p:spPr>
        <p:txBody>
          <a:bodyPr anchorCtr="0" anchor="t" bIns="91425" lIns="91425" rIns="91425" tIns="91425">
            <a:noAutofit/>
          </a:bodyPr>
          <a:lstStyle/>
          <a:p>
            <a:pPr lvl="0">
              <a:spcBef>
                <a:spcPts val="0"/>
              </a:spcBef>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229925"/>
            <a:ext cx="8520600" cy="607800"/>
          </a:xfrm>
          <a:prstGeom prst="rect">
            <a:avLst/>
          </a:prstGeom>
        </p:spPr>
        <p:txBody>
          <a:bodyPr anchorCtr="0" anchor="t" bIns="91425" lIns="91425" rIns="91425" tIns="91425">
            <a:noAutofit/>
          </a:bodyPr>
          <a:lstStyle/>
          <a:p>
            <a:pPr lvl="0">
              <a:spcBef>
                <a:spcPts val="0"/>
              </a:spcBef>
              <a:buNone/>
            </a:pPr>
            <a:r>
              <a:rPr lang="en"/>
              <a:t>What are the causes?</a:t>
            </a:r>
          </a:p>
        </p:txBody>
      </p:sp>
      <p:sp>
        <p:nvSpPr>
          <p:cNvPr id="234" name="Shape 234"/>
          <p:cNvSpPr txBox="1"/>
          <p:nvPr>
            <p:ph idx="1" type="body"/>
          </p:nvPr>
        </p:nvSpPr>
        <p:spPr>
          <a:xfrm>
            <a:off x="311700" y="837725"/>
            <a:ext cx="8520600" cy="3339000"/>
          </a:xfrm>
          <a:prstGeom prst="rect">
            <a:avLst/>
          </a:prstGeom>
        </p:spPr>
        <p:txBody>
          <a:bodyPr anchorCtr="0" anchor="t" bIns="91425" lIns="91425" rIns="91425" tIns="91425">
            <a:noAutofit/>
          </a:bodyPr>
          <a:lstStyle/>
          <a:p>
            <a:pPr lvl="0" rtl="0">
              <a:spcBef>
                <a:spcPts val="0"/>
              </a:spcBef>
              <a:buNone/>
            </a:pPr>
            <a:r>
              <a:rPr lang="en" sz="1600"/>
              <a:t>A hemoglobin molecule has 4 subunits, 2 alpha and 2 beta. People with the sickle cell disease have a mutation in chromosome 11 altering the code for beta subunit in the hemoglobin protein.</a:t>
            </a:r>
          </a:p>
          <a:p>
            <a:pPr indent="-330200" lvl="0" marL="457200" rtl="0">
              <a:spcBef>
                <a:spcPts val="0"/>
              </a:spcBef>
              <a:buSzPct val="100000"/>
            </a:pPr>
            <a:r>
              <a:rPr lang="en" sz="1600"/>
              <a:t>This causes the hemoglobin to not form properly, causing affected red blood cells to become rigid and give its crescent shape. </a:t>
            </a:r>
          </a:p>
          <a:p>
            <a:pPr lvl="0" rtl="0">
              <a:spcBef>
                <a:spcPts val="0"/>
              </a:spcBef>
              <a:buNone/>
            </a:pPr>
            <a:r>
              <a:rPr b="1" lang="en"/>
              <a:t>Pattern of inheritance</a:t>
            </a:r>
          </a:p>
          <a:p>
            <a:pPr lvl="0">
              <a:spcBef>
                <a:spcPts val="0"/>
              </a:spcBef>
              <a:buNone/>
            </a:pPr>
            <a:r>
              <a:rPr lang="en" sz="1600"/>
              <a:t>Autosomal Recessive Inheritance= both parents must pass on the defective (trait) form of the gene for a child to be affected. </a:t>
            </a:r>
          </a:p>
          <a:p>
            <a:pPr lvl="0" rtl="0">
              <a:spcBef>
                <a:spcPts val="0"/>
              </a:spcBef>
              <a:buNone/>
            </a:pPr>
            <a:r>
              <a:t/>
            </a:r>
            <a:endParaRPr sz="1600"/>
          </a:p>
          <a:p>
            <a:pPr lvl="0" rtl="0">
              <a:spcBef>
                <a:spcPts val="0"/>
              </a:spcBef>
              <a:buNone/>
            </a:pPr>
            <a:r>
              <a:t/>
            </a:r>
            <a:endParaRPr/>
          </a:p>
          <a:p>
            <a:pPr lvl="0">
              <a:spcBef>
                <a:spcPts val="0"/>
              </a:spcBef>
              <a:buNone/>
            </a:pPr>
            <a:r>
              <a:rPr lang="en"/>
              <a:t> </a:t>
            </a:r>
          </a:p>
        </p:txBody>
      </p:sp>
      <p:sp>
        <p:nvSpPr>
          <p:cNvPr id="235" name="Shape 235"/>
          <p:cNvSpPr txBox="1"/>
          <p:nvPr/>
        </p:nvSpPr>
        <p:spPr>
          <a:xfrm>
            <a:off x="748650" y="3473925"/>
            <a:ext cx="757500" cy="919200"/>
          </a:xfrm>
          <a:prstGeom prst="rect">
            <a:avLst/>
          </a:prstGeom>
          <a:noFill/>
          <a:ln>
            <a:noFill/>
          </a:ln>
        </p:spPr>
        <p:txBody>
          <a:bodyPr anchorCtr="0" anchor="ctr" bIns="91425" lIns="91425" rIns="91425" tIns="91425">
            <a:noAutofit/>
          </a:bodyPr>
          <a:lstStyle/>
          <a:p>
            <a:pPr lvl="0" rtl="0">
              <a:spcBef>
                <a:spcPts val="0"/>
              </a:spcBef>
              <a:buNone/>
            </a:pPr>
            <a:r>
              <a:t/>
            </a:r>
            <a:endParaRPr sz="1200">
              <a:latin typeface="Roboto"/>
              <a:ea typeface="Roboto"/>
              <a:cs typeface="Roboto"/>
              <a:sym typeface="Roboto"/>
            </a:endParaRPr>
          </a:p>
        </p:txBody>
      </p:sp>
      <p:sp>
        <p:nvSpPr>
          <p:cNvPr id="236" name="Shape 236"/>
          <p:cNvSpPr txBox="1"/>
          <p:nvPr/>
        </p:nvSpPr>
        <p:spPr>
          <a:xfrm>
            <a:off x="3336125" y="3337025"/>
            <a:ext cx="808200" cy="236400"/>
          </a:xfrm>
          <a:prstGeom prst="rect">
            <a:avLst/>
          </a:prstGeom>
          <a:noFill/>
          <a:ln>
            <a:noFill/>
          </a:ln>
        </p:spPr>
        <p:txBody>
          <a:bodyPr anchorCtr="0" anchor="t" bIns="91425" lIns="91425" rIns="91425" tIns="91425">
            <a:noAutofit/>
          </a:bodyPr>
          <a:lstStyle/>
          <a:p>
            <a:pPr lvl="0" algn="ctr">
              <a:spcBef>
                <a:spcPts val="0"/>
              </a:spcBef>
              <a:buNone/>
            </a:pPr>
            <a:r>
              <a:t/>
            </a:r>
            <a:endParaRPr/>
          </a:p>
        </p:txBody>
      </p:sp>
      <p:sp>
        <p:nvSpPr>
          <p:cNvPr id="237" name="Shape 237"/>
          <p:cNvSpPr txBox="1"/>
          <p:nvPr/>
        </p:nvSpPr>
        <p:spPr>
          <a:xfrm>
            <a:off x="2881250" y="3646600"/>
            <a:ext cx="360300" cy="427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38" name="Shape 238"/>
          <p:cNvSpPr txBox="1"/>
          <p:nvPr/>
        </p:nvSpPr>
        <p:spPr>
          <a:xfrm>
            <a:off x="2903775" y="4153075"/>
            <a:ext cx="337500" cy="415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39" name="Shape 239"/>
          <p:cNvSpPr txBox="1"/>
          <p:nvPr/>
        </p:nvSpPr>
        <p:spPr>
          <a:xfrm>
            <a:off x="4873575" y="3590375"/>
            <a:ext cx="2149800" cy="12717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40" name="Shape 240"/>
          <p:cNvSpPr txBox="1"/>
          <p:nvPr/>
        </p:nvSpPr>
        <p:spPr>
          <a:xfrm>
            <a:off x="2037150" y="3680350"/>
            <a:ext cx="337500" cy="3039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sicklecells.gif" id="241" name="Shape 241"/>
          <p:cNvPicPr preferRelativeResize="0"/>
          <p:nvPr/>
        </p:nvPicPr>
        <p:blipFill>
          <a:blip r:embed="rId3">
            <a:alphaModFix/>
          </a:blip>
          <a:stretch>
            <a:fillRect/>
          </a:stretch>
        </p:blipFill>
        <p:spPr>
          <a:xfrm>
            <a:off x="4678299" y="2217224"/>
            <a:ext cx="1064099" cy="1052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218650"/>
            <a:ext cx="8520600" cy="607800"/>
          </a:xfrm>
          <a:prstGeom prst="rect">
            <a:avLst/>
          </a:prstGeom>
        </p:spPr>
        <p:txBody>
          <a:bodyPr anchorCtr="0" anchor="t" bIns="91425" lIns="91425" rIns="91425" tIns="91425">
            <a:noAutofit/>
          </a:bodyPr>
          <a:lstStyle/>
          <a:p>
            <a:pPr lvl="0">
              <a:spcBef>
                <a:spcPts val="0"/>
              </a:spcBef>
              <a:buNone/>
            </a:pPr>
            <a:r>
              <a:rPr lang="en"/>
              <a:t>What are its risk factors &amp; symptoms?</a:t>
            </a:r>
          </a:p>
        </p:txBody>
      </p:sp>
      <p:sp>
        <p:nvSpPr>
          <p:cNvPr id="247" name="Shape 247"/>
          <p:cNvSpPr txBox="1"/>
          <p:nvPr>
            <p:ph idx="1" type="body"/>
          </p:nvPr>
        </p:nvSpPr>
        <p:spPr>
          <a:xfrm>
            <a:off x="311700" y="826450"/>
            <a:ext cx="8520600" cy="3339000"/>
          </a:xfrm>
          <a:prstGeom prst="rect">
            <a:avLst/>
          </a:prstGeom>
        </p:spPr>
        <p:txBody>
          <a:bodyPr anchorCtr="0" anchor="t" bIns="91425" lIns="91425" rIns="91425" tIns="91425">
            <a:noAutofit/>
          </a:bodyPr>
          <a:lstStyle/>
          <a:p>
            <a:pPr lvl="0">
              <a:spcBef>
                <a:spcPts val="0"/>
              </a:spcBef>
              <a:buNone/>
            </a:pPr>
            <a:r>
              <a:rPr lang="en" sz="1600"/>
              <a:t>SCA red blood cells </a:t>
            </a:r>
            <a:r>
              <a:rPr lang="en" sz="1600">
                <a:solidFill>
                  <a:srgbClr val="4A86E8"/>
                </a:solidFill>
              </a:rPr>
              <a:t>decrease the maximum oxygen capacity</a:t>
            </a:r>
            <a:r>
              <a:rPr lang="en" sz="1600"/>
              <a:t> of the red blood cells.</a:t>
            </a:r>
          </a:p>
          <a:p>
            <a:pPr indent="-330200" lvl="0" marL="457200" rtl="0">
              <a:lnSpc>
                <a:spcPct val="100000"/>
              </a:lnSpc>
              <a:spcBef>
                <a:spcPts val="0"/>
              </a:spcBef>
              <a:spcAft>
                <a:spcPts val="0"/>
              </a:spcAft>
              <a:buSzPct val="100000"/>
            </a:pPr>
            <a:r>
              <a:rPr lang="en" sz="1600"/>
              <a:t>Blood flow to the lungs is significantly decreased and the lack of oxygen to the lungs can lead to painful consequences: </a:t>
            </a:r>
          </a:p>
          <a:p>
            <a:pPr indent="-330200" lvl="0" marL="914400" rtl="0">
              <a:lnSpc>
                <a:spcPct val="100000"/>
              </a:lnSpc>
              <a:spcBef>
                <a:spcPts val="0"/>
              </a:spcBef>
              <a:spcAft>
                <a:spcPts val="0"/>
              </a:spcAft>
              <a:buSzPct val="100000"/>
              <a:buChar char="-"/>
            </a:pPr>
            <a:r>
              <a:rPr lang="en" sz="1600"/>
              <a:t>Pain   - fever   -coughing   </a:t>
            </a:r>
            <a:r>
              <a:rPr lang="en" sz="1600">
                <a:solidFill>
                  <a:srgbClr val="4A86E8"/>
                </a:solidFill>
              </a:rPr>
              <a:t>-pneumonia </a:t>
            </a:r>
            <a:r>
              <a:rPr lang="en" sz="1600"/>
              <a:t>  - necrosis: death of organ tissue cells due to </a:t>
            </a:r>
            <a:r>
              <a:rPr lang="en" sz="1600">
                <a:solidFill>
                  <a:srgbClr val="980000"/>
                </a:solidFill>
              </a:rPr>
              <a:t>failure of blood supply.</a:t>
            </a:r>
          </a:p>
          <a:p>
            <a:pPr lvl="0" rtl="0">
              <a:lnSpc>
                <a:spcPct val="100000"/>
              </a:lnSpc>
              <a:spcBef>
                <a:spcPts val="0"/>
              </a:spcBef>
              <a:spcAft>
                <a:spcPts val="0"/>
              </a:spcAft>
              <a:buNone/>
            </a:pPr>
            <a:r>
              <a:rPr lang="en"/>
              <a:t>   </a:t>
            </a:r>
          </a:p>
          <a:p>
            <a:pPr lvl="0" rtl="0">
              <a:lnSpc>
                <a:spcPct val="100000"/>
              </a:lnSpc>
              <a:spcBef>
                <a:spcPts val="0"/>
              </a:spcBef>
              <a:buNone/>
            </a:pPr>
            <a:r>
              <a:t/>
            </a:r>
            <a:endParaRPr/>
          </a:p>
        </p:txBody>
      </p:sp>
      <p:graphicFrame>
        <p:nvGraphicFramePr>
          <p:cNvPr id="248" name="Shape 248"/>
          <p:cNvGraphicFramePr/>
          <p:nvPr/>
        </p:nvGraphicFramePr>
        <p:xfrm>
          <a:off x="873700" y="2761050"/>
          <a:ext cx="3000000" cy="3000000"/>
        </p:xfrm>
        <a:graphic>
          <a:graphicData uri="http://schemas.openxmlformats.org/drawingml/2006/table">
            <a:tbl>
              <a:tblPr>
                <a:noFill/>
                <a:tableStyleId>{2E0901DD-93BE-4557-A4F8-8C638E2BA846}</a:tableStyleId>
              </a:tblPr>
              <a:tblGrid>
                <a:gridCol w="1807100"/>
                <a:gridCol w="1807100"/>
                <a:gridCol w="1807100"/>
              </a:tblGrid>
              <a:tr h="262525">
                <a:tc>
                  <a:txBody>
                    <a:bodyPr>
                      <a:noAutofit/>
                    </a:bodyPr>
                    <a:lstStyle/>
                    <a:p>
                      <a:pPr lvl="0">
                        <a:spcBef>
                          <a:spcPts val="0"/>
                        </a:spcBef>
                        <a:buNone/>
                      </a:pPr>
                      <a:r>
                        <a:rPr lang="en" sz="1200">
                          <a:latin typeface="Roboto"/>
                          <a:ea typeface="Roboto"/>
                          <a:cs typeface="Roboto"/>
                          <a:sym typeface="Roboto"/>
                        </a:rPr>
                        <a:t>In infants:</a:t>
                      </a:r>
                    </a:p>
                  </a:txBody>
                  <a:tcPr marT="91425" marB="91425" marR="91425" marL="91425">
                    <a:lnR cap="flat" cmpd="sng" w="9525">
                      <a:solidFill>
                        <a:srgbClr val="F4CCCC"/>
                      </a:solidFill>
                      <a:prstDash val="solid"/>
                      <a:round/>
                      <a:headEnd len="med" w="med" type="none"/>
                      <a:tailEnd len="med" w="med" type="none"/>
                    </a:lnR>
                    <a:solidFill>
                      <a:srgbClr val="D9EAD3"/>
                    </a:solidFill>
                  </a:tcPr>
                </a:tc>
                <a:tc>
                  <a:txBody>
                    <a:bodyPr>
                      <a:noAutofit/>
                    </a:bodyPr>
                    <a:lstStyle/>
                    <a:p>
                      <a:pPr lvl="0">
                        <a:spcBef>
                          <a:spcPts val="0"/>
                        </a:spcBef>
                        <a:buNone/>
                      </a:pPr>
                      <a:r>
                        <a:rPr lang="en" sz="1200">
                          <a:latin typeface="Roboto"/>
                          <a:ea typeface="Roboto"/>
                          <a:cs typeface="Roboto"/>
                          <a:sym typeface="Roboto"/>
                        </a:rPr>
                        <a:t>In children:</a:t>
                      </a:r>
                    </a:p>
                  </a:txBody>
                  <a:tcPr marT="91425" marB="91425" marR="91425" marL="91425">
                    <a:lnL cap="flat" cmpd="sng" w="9525">
                      <a:solidFill>
                        <a:srgbClr val="F4CCCC"/>
                      </a:solidFill>
                      <a:prstDash val="solid"/>
                      <a:round/>
                      <a:headEnd len="med" w="med" type="none"/>
                      <a:tailEnd len="med" w="med" type="none"/>
                    </a:lnL>
                    <a:lnR cap="flat" cmpd="sng" w="9525">
                      <a:solidFill>
                        <a:srgbClr val="F4CCCC"/>
                      </a:solidFill>
                      <a:prstDash val="solid"/>
                      <a:round/>
                      <a:headEnd len="med" w="med" type="none"/>
                      <a:tailEnd len="med" w="med" type="none"/>
                    </a:lnR>
                    <a:lnT cap="flat" cmpd="sng" w="9525">
                      <a:solidFill>
                        <a:srgbClr val="F4CCCC"/>
                      </a:solidFill>
                      <a:prstDash val="solid"/>
                      <a:round/>
                      <a:headEnd len="med" w="med" type="none"/>
                      <a:tailEnd len="med" w="med" type="none"/>
                    </a:lnT>
                    <a:lnB cap="flat" cmpd="sng" w="9525">
                      <a:solidFill>
                        <a:srgbClr val="F4CCCC"/>
                      </a:solidFill>
                      <a:prstDash val="solid"/>
                      <a:round/>
                      <a:headEnd len="med" w="med" type="none"/>
                      <a:tailEnd len="med" w="med" type="none"/>
                    </a:lnB>
                    <a:solidFill>
                      <a:srgbClr val="FFF2CC"/>
                    </a:solidFill>
                  </a:tcPr>
                </a:tc>
                <a:tc>
                  <a:txBody>
                    <a:bodyPr>
                      <a:noAutofit/>
                    </a:bodyPr>
                    <a:lstStyle/>
                    <a:p>
                      <a:pPr lvl="0">
                        <a:spcBef>
                          <a:spcPts val="0"/>
                        </a:spcBef>
                        <a:buNone/>
                      </a:pPr>
                      <a:r>
                        <a:rPr lang="en" sz="1200">
                          <a:latin typeface="Roboto"/>
                          <a:ea typeface="Roboto"/>
                          <a:cs typeface="Roboto"/>
                          <a:sym typeface="Roboto"/>
                        </a:rPr>
                        <a:t>In teens and adults:</a:t>
                      </a:r>
                    </a:p>
                  </a:txBody>
                  <a:tcPr marT="91425" marB="91425" marR="91425" marL="91425">
                    <a:lnL cap="flat" cmpd="sng" w="9525">
                      <a:solidFill>
                        <a:srgbClr val="F4CCCC"/>
                      </a:solidFill>
                      <a:prstDash val="solid"/>
                      <a:round/>
                      <a:headEnd len="med" w="med" type="none"/>
                      <a:tailEnd len="med" w="med" type="none"/>
                    </a:lnL>
                    <a:solidFill>
                      <a:srgbClr val="D9D2E9"/>
                    </a:solidFill>
                  </a:tcPr>
                </a:tc>
              </a:tr>
              <a:tr h="417575">
                <a:tc>
                  <a:txBody>
                    <a:bodyPr>
                      <a:noAutofit/>
                    </a:bodyPr>
                    <a:lstStyle/>
                    <a:p>
                      <a:pPr indent="-298450" lvl="0" marL="457200" rtl="0">
                        <a:spcBef>
                          <a:spcPts val="0"/>
                        </a:spcBef>
                        <a:buSzPct val="100000"/>
                        <a:buFont typeface="Roboto"/>
                        <a:buChar char="●"/>
                      </a:pPr>
                      <a:r>
                        <a:rPr lang="en" sz="1100">
                          <a:latin typeface="Roboto"/>
                          <a:ea typeface="Roboto"/>
                          <a:cs typeface="Roboto"/>
                          <a:sym typeface="Roboto"/>
                        </a:rPr>
                        <a:t>Fever</a:t>
                      </a:r>
                    </a:p>
                    <a:p>
                      <a:pPr indent="-298450" lvl="0" marL="457200" rtl="0">
                        <a:spcBef>
                          <a:spcPts val="0"/>
                        </a:spcBef>
                        <a:buSzPct val="100000"/>
                        <a:buFont typeface="Roboto"/>
                        <a:buChar char="●"/>
                      </a:pPr>
                      <a:r>
                        <a:rPr lang="en" sz="1100">
                          <a:latin typeface="Roboto"/>
                          <a:ea typeface="Roboto"/>
                          <a:cs typeface="Roboto"/>
                          <a:sym typeface="Roboto"/>
                        </a:rPr>
                        <a:t>Swelling in hands and feet</a:t>
                      </a:r>
                    </a:p>
                    <a:p>
                      <a:pPr indent="-298450" lvl="0" marL="457200" rtl="0">
                        <a:spcBef>
                          <a:spcPts val="0"/>
                        </a:spcBef>
                        <a:buSzPct val="100000"/>
                        <a:buFont typeface="Roboto"/>
                        <a:buChar char="●"/>
                      </a:pPr>
                      <a:r>
                        <a:rPr lang="en" sz="1100">
                          <a:latin typeface="Roboto"/>
                          <a:ea typeface="Roboto"/>
                          <a:cs typeface="Roboto"/>
                          <a:sym typeface="Roboto"/>
                        </a:rPr>
                        <a:t>Pain in </a:t>
                      </a:r>
                      <a:r>
                        <a:rPr lang="en" sz="1100">
                          <a:solidFill>
                            <a:srgbClr val="980000"/>
                          </a:solidFill>
                          <a:latin typeface="Roboto"/>
                          <a:ea typeface="Roboto"/>
                          <a:cs typeface="Roboto"/>
                          <a:sym typeface="Roboto"/>
                        </a:rPr>
                        <a:t>chest</a:t>
                      </a:r>
                      <a:r>
                        <a:rPr lang="en" sz="1100">
                          <a:latin typeface="Roboto"/>
                          <a:ea typeface="Roboto"/>
                          <a:cs typeface="Roboto"/>
                          <a:sym typeface="Roboto"/>
                        </a:rPr>
                        <a:t>, abdomen, limbs and joints</a:t>
                      </a:r>
                    </a:p>
                    <a:p>
                      <a:pPr indent="-298450" lvl="0" marL="457200" rtl="0">
                        <a:spcBef>
                          <a:spcPts val="0"/>
                        </a:spcBef>
                        <a:buSzPct val="100000"/>
                        <a:buFont typeface="Roboto"/>
                        <a:buChar char="●"/>
                      </a:pPr>
                      <a:r>
                        <a:rPr lang="en" sz="1100">
                          <a:latin typeface="Roboto"/>
                          <a:ea typeface="Roboto"/>
                          <a:cs typeface="Roboto"/>
                          <a:sym typeface="Roboto"/>
                        </a:rPr>
                        <a:t>Nose bleeds and upper respiratory infections</a:t>
                      </a:r>
                    </a:p>
                  </a:txBody>
                  <a:tcPr marT="91425" marB="91425" marR="91425" marL="91425"/>
                </a:tc>
                <a:tc>
                  <a:txBody>
                    <a:bodyPr>
                      <a:noAutofit/>
                    </a:bodyPr>
                    <a:lstStyle/>
                    <a:p>
                      <a:pPr indent="-298450" lvl="0" marL="457200" rtl="0">
                        <a:spcBef>
                          <a:spcPts val="0"/>
                        </a:spcBef>
                        <a:buSzPct val="100000"/>
                        <a:buFont typeface="Roboto"/>
                        <a:buChar char="●"/>
                      </a:pPr>
                      <a:r>
                        <a:rPr lang="en" sz="1100">
                          <a:latin typeface="Roboto"/>
                          <a:ea typeface="Roboto"/>
                          <a:cs typeface="Roboto"/>
                          <a:sym typeface="Roboto"/>
                        </a:rPr>
                        <a:t>Signs of anemia</a:t>
                      </a:r>
                    </a:p>
                    <a:p>
                      <a:pPr indent="-298450" lvl="1" marL="914400" rtl="0">
                        <a:spcBef>
                          <a:spcPts val="0"/>
                        </a:spcBef>
                        <a:buSzPct val="100000"/>
                        <a:buFont typeface="Roboto"/>
                        <a:buChar char="○"/>
                      </a:pPr>
                      <a:r>
                        <a:rPr lang="en" sz="1100">
                          <a:latin typeface="Roboto"/>
                          <a:ea typeface="Roboto"/>
                          <a:cs typeface="Roboto"/>
                          <a:sym typeface="Roboto"/>
                        </a:rPr>
                        <a:t>Fatigue and shortness in breath</a:t>
                      </a:r>
                    </a:p>
                    <a:p>
                      <a:pPr indent="-298450" lvl="0" marL="457200" rtl="0">
                        <a:spcBef>
                          <a:spcPts val="0"/>
                        </a:spcBef>
                        <a:buSzPct val="100000"/>
                        <a:buFont typeface="Roboto"/>
                        <a:buChar char="●"/>
                      </a:pPr>
                      <a:r>
                        <a:rPr lang="en" sz="1100">
                          <a:latin typeface="Roboto"/>
                          <a:ea typeface="Roboto"/>
                          <a:cs typeface="Roboto"/>
                          <a:sym typeface="Roboto"/>
                        </a:rPr>
                        <a:t>Irritability </a:t>
                      </a:r>
                    </a:p>
                    <a:p>
                      <a:pPr indent="-298450" lvl="0" marL="457200" rtl="0">
                        <a:spcBef>
                          <a:spcPts val="0"/>
                        </a:spcBef>
                        <a:buSzPct val="100000"/>
                        <a:buFont typeface="Roboto"/>
                        <a:buChar char="●"/>
                      </a:pPr>
                      <a:r>
                        <a:rPr lang="en" sz="1100">
                          <a:latin typeface="Roboto"/>
                          <a:ea typeface="Roboto"/>
                          <a:cs typeface="Roboto"/>
                          <a:sym typeface="Roboto"/>
                        </a:rPr>
                        <a:t>Jaundice</a:t>
                      </a:r>
                    </a:p>
                  </a:txBody>
                  <a:tcPr marT="91425" marB="91425" marR="91425" marL="91425">
                    <a:lnT cap="flat" cmpd="sng" w="9525">
                      <a:solidFill>
                        <a:srgbClr val="F4CCCC"/>
                      </a:solidFill>
                      <a:prstDash val="solid"/>
                      <a:round/>
                      <a:headEnd len="med" w="med" type="none"/>
                      <a:tailEnd len="med" w="med" type="none"/>
                    </a:lnT>
                  </a:tcPr>
                </a:tc>
                <a:tc>
                  <a:txBody>
                    <a:bodyPr>
                      <a:noAutofit/>
                    </a:bodyPr>
                    <a:lstStyle/>
                    <a:p>
                      <a:pPr indent="-298450" lvl="0" marL="457200" rtl="0">
                        <a:spcBef>
                          <a:spcPts val="0"/>
                        </a:spcBef>
                        <a:buSzPct val="100000"/>
                        <a:buFont typeface="Roboto"/>
                        <a:buChar char="●"/>
                      </a:pPr>
                      <a:r>
                        <a:rPr lang="en" sz="1100">
                          <a:latin typeface="Roboto"/>
                          <a:ea typeface="Roboto"/>
                          <a:cs typeface="Roboto"/>
                          <a:sym typeface="Roboto"/>
                        </a:rPr>
                        <a:t>Delayed puberty</a:t>
                      </a:r>
                    </a:p>
                    <a:p>
                      <a:pPr indent="-298450" lvl="0" marL="457200" rtl="0">
                        <a:spcBef>
                          <a:spcPts val="0"/>
                        </a:spcBef>
                        <a:buSzPct val="100000"/>
                        <a:buFont typeface="Roboto"/>
                        <a:buChar char="●"/>
                      </a:pPr>
                      <a:r>
                        <a:rPr lang="en" sz="1100">
                          <a:latin typeface="Roboto"/>
                          <a:ea typeface="Roboto"/>
                          <a:cs typeface="Roboto"/>
                          <a:sym typeface="Roboto"/>
                        </a:rPr>
                        <a:t>Severe joint pain</a:t>
                      </a:r>
                    </a:p>
                    <a:p>
                      <a:pPr indent="-298450" lvl="0" marL="457200" rtl="0">
                        <a:spcBef>
                          <a:spcPts val="0"/>
                        </a:spcBef>
                        <a:buClr>
                          <a:srgbClr val="980000"/>
                        </a:buClr>
                        <a:buSzPct val="100000"/>
                        <a:buFont typeface="Roboto"/>
                        <a:buChar char="●"/>
                      </a:pPr>
                      <a:r>
                        <a:rPr lang="en" sz="1100">
                          <a:solidFill>
                            <a:srgbClr val="980000"/>
                          </a:solidFill>
                          <a:latin typeface="Roboto"/>
                          <a:ea typeface="Roboto"/>
                          <a:cs typeface="Roboto"/>
                          <a:sym typeface="Roboto"/>
                        </a:rPr>
                        <a:t>Progressive anemia</a:t>
                      </a:r>
                    </a:p>
                    <a:p>
                      <a:pPr indent="-298450" lvl="0" marL="457200" rtl="0">
                        <a:spcBef>
                          <a:spcPts val="0"/>
                        </a:spcBef>
                        <a:buSzPct val="100000"/>
                        <a:buFont typeface="Roboto"/>
                        <a:buChar char="●"/>
                      </a:pPr>
                      <a:r>
                        <a:rPr lang="en" sz="1100">
                          <a:latin typeface="Roboto"/>
                          <a:ea typeface="Roboto"/>
                          <a:cs typeface="Roboto"/>
                          <a:sym typeface="Roboto"/>
                        </a:rPr>
                        <a:t>Leg sores</a:t>
                      </a:r>
                    </a:p>
                    <a:p>
                      <a:pPr indent="-298450" lvl="0" marL="457200" rtl="0">
                        <a:spcBef>
                          <a:spcPts val="0"/>
                        </a:spcBef>
                        <a:buSzPct val="100000"/>
                        <a:buFont typeface="Roboto"/>
                        <a:buChar char="●"/>
                      </a:pPr>
                      <a:r>
                        <a:rPr lang="en" sz="1100">
                          <a:latin typeface="Roboto"/>
                          <a:ea typeface="Roboto"/>
                          <a:cs typeface="Roboto"/>
                          <a:sym typeface="Roboto"/>
                        </a:rPr>
                        <a:t>Gum disease</a:t>
                      </a:r>
                    </a:p>
                    <a:p>
                      <a:pPr indent="-298450" lvl="0" marL="457200">
                        <a:spcBef>
                          <a:spcPts val="0"/>
                        </a:spcBef>
                        <a:buSzPct val="100000"/>
                        <a:buFont typeface="Roboto"/>
                        <a:buChar char="●"/>
                      </a:pPr>
                      <a:r>
                        <a:rPr lang="en" sz="1100">
                          <a:latin typeface="Roboto"/>
                          <a:ea typeface="Roboto"/>
                          <a:cs typeface="Roboto"/>
                          <a:sym typeface="Roboto"/>
                        </a:rPr>
                        <a:t>Vision problems</a:t>
                      </a:r>
                    </a:p>
                  </a:txBody>
                  <a:tcPr marT="91425" marB="91425" marR="91425" marL="91425"/>
                </a:tc>
              </a:tr>
            </a:tbl>
          </a:graphicData>
        </a:graphic>
      </p:graphicFrame>
      <p:sp>
        <p:nvSpPr>
          <p:cNvPr id="249" name="Shape 249"/>
          <p:cNvSpPr txBox="1"/>
          <p:nvPr/>
        </p:nvSpPr>
        <p:spPr>
          <a:xfrm>
            <a:off x="1665400" y="2324100"/>
            <a:ext cx="3837900" cy="495300"/>
          </a:xfrm>
          <a:prstGeom prst="rect">
            <a:avLst/>
          </a:prstGeom>
          <a:noFill/>
          <a:ln>
            <a:noFill/>
          </a:ln>
        </p:spPr>
        <p:txBody>
          <a:bodyPr anchorCtr="0" anchor="t" bIns="91425" lIns="91425" rIns="91425" tIns="91425">
            <a:noAutofit/>
          </a:bodyPr>
          <a:lstStyle/>
          <a:p>
            <a:pPr lvl="0" algn="ctr">
              <a:spcBef>
                <a:spcPts val="0"/>
              </a:spcBef>
              <a:buNone/>
            </a:pPr>
            <a:r>
              <a:rPr lang="en" sz="1800">
                <a:solidFill>
                  <a:schemeClr val="dk2"/>
                </a:solidFill>
                <a:latin typeface="Roboto"/>
                <a:ea typeface="Roboto"/>
                <a:cs typeface="Roboto"/>
                <a:sym typeface="Roboto"/>
              </a:rPr>
              <a:t>Symptoms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What are its complications?</a:t>
            </a:r>
          </a:p>
        </p:txBody>
      </p:sp>
      <p:sp>
        <p:nvSpPr>
          <p:cNvPr id="255" name="Shape 25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en" sz="1600"/>
              <a:t>-</a:t>
            </a:r>
            <a:r>
              <a:rPr b="1" lang="en" sz="1600"/>
              <a:t>Stroke</a:t>
            </a:r>
            <a:r>
              <a:rPr lang="en" sz="1600"/>
              <a:t>= if sickle cells </a:t>
            </a:r>
            <a:r>
              <a:rPr lang="en" sz="1600">
                <a:solidFill>
                  <a:srgbClr val="980000"/>
                </a:solidFill>
              </a:rPr>
              <a:t>block blood flow</a:t>
            </a:r>
            <a:r>
              <a:rPr lang="en" sz="1600"/>
              <a:t> to an area of your brain.</a:t>
            </a:r>
          </a:p>
          <a:p>
            <a:pPr lvl="0" rtl="0">
              <a:spcBef>
                <a:spcPts val="0"/>
              </a:spcBef>
              <a:spcAft>
                <a:spcPts val="0"/>
              </a:spcAft>
              <a:buNone/>
            </a:pPr>
            <a:r>
              <a:rPr lang="en" sz="1600"/>
              <a:t>-</a:t>
            </a:r>
            <a:r>
              <a:rPr b="1" lang="en" sz="1600"/>
              <a:t>Acute Chest Syndrome</a:t>
            </a:r>
            <a:r>
              <a:rPr lang="en" sz="1600"/>
              <a:t>= sickle cell causes chest pain fever and difficulty breathing by </a:t>
            </a:r>
            <a:r>
              <a:rPr lang="en" sz="1600">
                <a:solidFill>
                  <a:srgbClr val="980000"/>
                </a:solidFill>
              </a:rPr>
              <a:t>blocking blood vessels</a:t>
            </a:r>
            <a:r>
              <a:rPr lang="en" sz="1600"/>
              <a:t> in your </a:t>
            </a:r>
            <a:r>
              <a:rPr lang="en" sz="1600">
                <a:solidFill>
                  <a:srgbClr val="4A86E8"/>
                </a:solidFill>
              </a:rPr>
              <a:t>lungs</a:t>
            </a:r>
            <a:r>
              <a:rPr lang="en" sz="1600"/>
              <a:t>.</a:t>
            </a:r>
          </a:p>
          <a:p>
            <a:pPr lvl="0" rtl="0">
              <a:spcBef>
                <a:spcPts val="0"/>
              </a:spcBef>
              <a:spcAft>
                <a:spcPts val="0"/>
              </a:spcAft>
              <a:buNone/>
            </a:pPr>
            <a:r>
              <a:rPr lang="en" sz="1600"/>
              <a:t>-</a:t>
            </a:r>
            <a:r>
              <a:rPr b="1" lang="en" sz="1600"/>
              <a:t>Pulmonary hypertension</a:t>
            </a:r>
            <a:r>
              <a:rPr lang="en" sz="1600"/>
              <a:t>= develop high blood pressure in your lungs.</a:t>
            </a:r>
          </a:p>
          <a:p>
            <a:pPr lvl="0" rtl="0">
              <a:spcBef>
                <a:spcPts val="0"/>
              </a:spcBef>
              <a:spcAft>
                <a:spcPts val="0"/>
              </a:spcAft>
              <a:buNone/>
            </a:pPr>
            <a:r>
              <a:rPr lang="en" sz="1600"/>
              <a:t>-</a:t>
            </a:r>
            <a:r>
              <a:rPr b="1" lang="en" sz="1600"/>
              <a:t>Organ damage</a:t>
            </a:r>
            <a:r>
              <a:rPr lang="en" sz="1600"/>
              <a:t>= can </a:t>
            </a:r>
            <a:r>
              <a:rPr lang="en" sz="1600">
                <a:solidFill>
                  <a:srgbClr val="980000"/>
                </a:solidFill>
              </a:rPr>
              <a:t>block blood flow through blood vessels</a:t>
            </a:r>
            <a:r>
              <a:rPr lang="en" sz="1600"/>
              <a:t> immediately </a:t>
            </a:r>
            <a:r>
              <a:rPr b="1" lang="en" sz="1600" u="sng"/>
              <a:t>depriving</a:t>
            </a:r>
            <a:r>
              <a:rPr lang="en" sz="1600"/>
              <a:t> an </a:t>
            </a:r>
            <a:r>
              <a:rPr lang="en" sz="1600">
                <a:solidFill>
                  <a:srgbClr val="980000"/>
                </a:solidFill>
              </a:rPr>
              <a:t>organ of blood</a:t>
            </a:r>
            <a:r>
              <a:rPr lang="en" sz="1600"/>
              <a:t> and </a:t>
            </a:r>
            <a:r>
              <a:rPr lang="en" sz="1600">
                <a:solidFill>
                  <a:srgbClr val="4A86E8"/>
                </a:solidFill>
              </a:rPr>
              <a:t>oxygen</a:t>
            </a:r>
            <a:r>
              <a:rPr lang="en" sz="1600"/>
              <a:t>.</a:t>
            </a:r>
          </a:p>
          <a:p>
            <a:pPr lvl="0" rtl="0">
              <a:spcBef>
                <a:spcPts val="0"/>
              </a:spcBef>
              <a:spcAft>
                <a:spcPts val="0"/>
              </a:spcAft>
              <a:buNone/>
            </a:pPr>
            <a:r>
              <a:rPr lang="en" sz="1600"/>
              <a:t>-</a:t>
            </a:r>
            <a:r>
              <a:rPr b="1" lang="en" sz="1600"/>
              <a:t>Blindness</a:t>
            </a:r>
            <a:r>
              <a:rPr lang="en" sz="1600"/>
              <a:t>= </a:t>
            </a:r>
            <a:r>
              <a:rPr lang="en" sz="1600">
                <a:solidFill>
                  <a:srgbClr val="980000"/>
                </a:solidFill>
              </a:rPr>
              <a:t>tiny blood vessels</a:t>
            </a:r>
            <a:r>
              <a:rPr lang="en" sz="1600"/>
              <a:t> that supply your eyes can get blocked.</a:t>
            </a:r>
          </a:p>
          <a:p>
            <a:pPr lvl="0" rtl="0">
              <a:spcBef>
                <a:spcPts val="0"/>
              </a:spcBef>
              <a:spcAft>
                <a:spcPts val="0"/>
              </a:spcAft>
              <a:buNone/>
            </a:pPr>
            <a:r>
              <a:rPr lang="en" sz="1600"/>
              <a:t>-</a:t>
            </a:r>
            <a:r>
              <a:rPr b="1" lang="en" sz="1600"/>
              <a:t>Skin Ulcers</a:t>
            </a:r>
            <a:r>
              <a:rPr lang="en" sz="1600"/>
              <a:t>= cause open sores.</a:t>
            </a:r>
          </a:p>
          <a:p>
            <a:pPr lvl="0" rtl="0">
              <a:spcBef>
                <a:spcPts val="0"/>
              </a:spcBef>
              <a:spcAft>
                <a:spcPts val="0"/>
              </a:spcAft>
              <a:buNone/>
            </a:pPr>
            <a:r>
              <a:rPr lang="en" sz="1600"/>
              <a:t>-</a:t>
            </a:r>
            <a:r>
              <a:rPr b="1" lang="en" sz="1600"/>
              <a:t>Gallstones</a:t>
            </a:r>
            <a:r>
              <a:rPr lang="en" sz="1600"/>
              <a:t>= breakdown of red blood cells provide a substance of bilirubin. High levels of bilirubin lead to gallstones.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Treatments</a:t>
            </a:r>
          </a:p>
        </p:txBody>
      </p:sp>
      <p:sp>
        <p:nvSpPr>
          <p:cNvPr id="261" name="Shape 26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en" sz="1600"/>
              <a:t>Treatment for SCA is usually aimed at avoiding crises, relieving symptoms and preventing complications. Treatments may include:</a:t>
            </a:r>
          </a:p>
          <a:p>
            <a:pPr lvl="0" rtl="0">
              <a:spcBef>
                <a:spcPts val="0"/>
              </a:spcBef>
              <a:spcAft>
                <a:spcPts val="0"/>
              </a:spcAft>
              <a:buNone/>
            </a:pPr>
            <a:r>
              <a:rPr lang="en" sz="1600"/>
              <a:t>+Medication:</a:t>
            </a:r>
          </a:p>
          <a:p>
            <a:pPr indent="-330200" lvl="0" marL="457200" rtl="0">
              <a:spcBef>
                <a:spcPts val="0"/>
              </a:spcBef>
              <a:spcAft>
                <a:spcPts val="0"/>
              </a:spcAft>
              <a:buSzPct val="100000"/>
              <a:buChar char="-"/>
            </a:pPr>
            <a:r>
              <a:rPr lang="en" sz="1600"/>
              <a:t>Antibiotics= penicillin for children and adults; prevents infections= pneumonia</a:t>
            </a:r>
          </a:p>
          <a:p>
            <a:pPr indent="-330200" lvl="0" marL="457200" rtl="0">
              <a:spcBef>
                <a:spcPts val="0"/>
              </a:spcBef>
              <a:spcAft>
                <a:spcPts val="0"/>
              </a:spcAft>
              <a:buSzPct val="100000"/>
              <a:buChar char="-"/>
            </a:pPr>
            <a:r>
              <a:rPr lang="en" sz="1600"/>
              <a:t>Pain relieving= may need a stronger prescription by Doctor.</a:t>
            </a:r>
          </a:p>
          <a:p>
            <a:pPr indent="-330200" lvl="0" marL="457200" rtl="0">
              <a:spcBef>
                <a:spcPts val="0"/>
              </a:spcBef>
              <a:spcAft>
                <a:spcPts val="0"/>
              </a:spcAft>
              <a:buSzPct val="100000"/>
              <a:buChar char="-"/>
            </a:pPr>
            <a:r>
              <a:rPr lang="en" sz="1600"/>
              <a:t>Hydroxyurea (Droxia, Hydrea), type of chemotherapy= reduce the need for blood transfusions</a:t>
            </a:r>
          </a:p>
          <a:p>
            <a:pPr lvl="0" rtl="0">
              <a:spcBef>
                <a:spcPts val="0"/>
              </a:spcBef>
              <a:spcAft>
                <a:spcPts val="0"/>
              </a:spcAft>
              <a:buNone/>
            </a:pPr>
            <a:r>
              <a:rPr lang="en" sz="1600"/>
              <a:t>+Blood transfusion</a:t>
            </a:r>
          </a:p>
          <a:p>
            <a:pPr lvl="0" rtl="0">
              <a:spcBef>
                <a:spcPts val="0"/>
              </a:spcBef>
              <a:spcAft>
                <a:spcPts val="0"/>
              </a:spcAft>
              <a:buNone/>
            </a:pPr>
            <a:r>
              <a:rPr lang="en" sz="1600"/>
              <a:t>+Supplemental oxygen</a:t>
            </a:r>
          </a:p>
          <a:p>
            <a:pPr lvl="0" rtl="0">
              <a:spcBef>
                <a:spcPts val="0"/>
              </a:spcBef>
              <a:spcAft>
                <a:spcPts val="0"/>
              </a:spcAft>
              <a:buNone/>
            </a:pPr>
            <a:r>
              <a:rPr lang="en" sz="1600"/>
              <a:t>+Bone marrow= for severe cases   </a:t>
            </a:r>
          </a:p>
        </p:txBody>
      </p:sp>
      <p:sp>
        <p:nvSpPr>
          <p:cNvPr id="262" name="Shape 262"/>
          <p:cNvSpPr/>
          <p:nvPr/>
        </p:nvSpPr>
        <p:spPr>
          <a:xfrm>
            <a:off x="2160961" y="2943125"/>
            <a:ext cx="1024272" cy="754109"/>
          </a:xfrm>
          <a:prstGeom prst="irregularSeal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3" name="Shape 263"/>
          <p:cNvSpPr txBox="1"/>
          <p:nvPr/>
        </p:nvSpPr>
        <p:spPr>
          <a:xfrm>
            <a:off x="2341025" y="3140025"/>
            <a:ext cx="776700" cy="360300"/>
          </a:xfrm>
          <a:prstGeom prst="rect">
            <a:avLst/>
          </a:prstGeom>
          <a:noFill/>
          <a:ln>
            <a:noFill/>
          </a:ln>
        </p:spPr>
        <p:txBody>
          <a:bodyPr anchorCtr="0" anchor="t" bIns="91425" lIns="91425" rIns="91425" tIns="91425">
            <a:noAutofit/>
          </a:bodyPr>
          <a:lstStyle/>
          <a:p>
            <a:pPr lvl="0">
              <a:spcBef>
                <a:spcPts val="0"/>
              </a:spcBef>
              <a:buNone/>
            </a:pPr>
            <a:r>
              <a:rPr lang="en">
                <a:solidFill>
                  <a:srgbClr val="FFFF00"/>
                </a:solidFill>
                <a:latin typeface="Roboto"/>
                <a:ea typeface="Roboto"/>
                <a:cs typeface="Roboto"/>
                <a:sym typeface="Roboto"/>
              </a:rPr>
              <a:t> </a:t>
            </a:r>
            <a:r>
              <a:rPr lang="en">
                <a:solidFill>
                  <a:srgbClr val="FFFF00"/>
                </a:solidFill>
                <a:latin typeface="Roboto"/>
                <a:ea typeface="Roboto"/>
                <a:cs typeface="Roboto"/>
                <a:sym typeface="Roboto"/>
              </a:rPr>
              <a:t>Risk</a:t>
            </a:r>
          </a:p>
        </p:txBody>
      </p:sp>
      <p:sp>
        <p:nvSpPr>
          <p:cNvPr id="264" name="Shape 264"/>
          <p:cNvSpPr txBox="1"/>
          <p:nvPr/>
        </p:nvSpPr>
        <p:spPr>
          <a:xfrm>
            <a:off x="3196450" y="2982550"/>
            <a:ext cx="3725400" cy="945300"/>
          </a:xfrm>
          <a:prstGeom prst="rect">
            <a:avLst/>
          </a:prstGeom>
          <a:noFill/>
          <a:ln>
            <a:noFill/>
          </a:ln>
        </p:spPr>
        <p:txBody>
          <a:bodyPr anchorCtr="0" anchor="t" bIns="91425" lIns="91425" rIns="91425" tIns="91425">
            <a:noAutofit/>
          </a:bodyPr>
          <a:lstStyle/>
          <a:p>
            <a:pPr lvl="0">
              <a:spcBef>
                <a:spcPts val="0"/>
              </a:spcBef>
              <a:buNone/>
            </a:pPr>
            <a:r>
              <a:rPr lang="en" sz="1100">
                <a:latin typeface="Roboto"/>
                <a:ea typeface="Roboto"/>
                <a:cs typeface="Roboto"/>
                <a:sym typeface="Roboto"/>
              </a:rPr>
              <a:t>B</a:t>
            </a:r>
            <a:r>
              <a:rPr lang="en" sz="1100">
                <a:latin typeface="Roboto"/>
                <a:ea typeface="Roboto"/>
                <a:cs typeface="Roboto"/>
                <a:sym typeface="Roboto"/>
              </a:rPr>
              <a:t>lood transfusions can cause an excess amount of iron levels damaging your heart, liver and other organs. Solution= </a:t>
            </a:r>
            <a:r>
              <a:rPr b="1" lang="en" sz="1100">
                <a:latin typeface="Roboto"/>
                <a:ea typeface="Roboto"/>
                <a:cs typeface="Roboto"/>
                <a:sym typeface="Roboto"/>
              </a:rPr>
              <a:t>Deferasirox:</a:t>
            </a:r>
            <a:r>
              <a:rPr lang="en" sz="1100">
                <a:latin typeface="Roboto"/>
                <a:ea typeface="Roboto"/>
                <a:cs typeface="Roboto"/>
                <a:sym typeface="Roboto"/>
              </a:rPr>
              <a:t> oral medication that reduces iron levels. </a:t>
            </a:r>
          </a:p>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Lifestyle and home remedies</a:t>
            </a:r>
          </a:p>
        </p:txBody>
      </p:sp>
      <p:sp>
        <p:nvSpPr>
          <p:cNvPr id="270" name="Shape 270"/>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Take folic acid supplements </a:t>
            </a:r>
          </a:p>
          <a:p>
            <a:pPr indent="-228600" lvl="0" marL="457200" rtl="0">
              <a:spcBef>
                <a:spcPts val="0"/>
              </a:spcBef>
            </a:pPr>
            <a:r>
              <a:rPr lang="en"/>
              <a:t>Choose a healthy diet</a:t>
            </a:r>
          </a:p>
          <a:p>
            <a:pPr indent="-228600" lvl="0" marL="457200" rtl="0">
              <a:spcBef>
                <a:spcPts val="0"/>
              </a:spcBef>
            </a:pPr>
            <a:r>
              <a:rPr lang="en"/>
              <a:t>Drink plenty of water</a:t>
            </a:r>
          </a:p>
          <a:p>
            <a:pPr indent="-228600" lvl="0" marL="457200" rtl="0">
              <a:spcBef>
                <a:spcPts val="0"/>
              </a:spcBef>
            </a:pPr>
            <a:r>
              <a:rPr lang="en"/>
              <a:t>Avoid extreme temperatures</a:t>
            </a:r>
          </a:p>
          <a:p>
            <a:pPr indent="-228600" lvl="0" marL="457200" rtl="0">
              <a:spcBef>
                <a:spcPts val="0"/>
              </a:spcBef>
            </a:pPr>
            <a:r>
              <a:rPr lang="en"/>
              <a:t>Exercise regularly but don't over do it</a:t>
            </a:r>
          </a:p>
          <a:p>
            <a:pPr indent="-228600" lvl="0" marL="457200">
              <a:spcBef>
                <a:spcPts val="0"/>
              </a:spcBef>
            </a:pPr>
            <a:r>
              <a:rPr lang="en"/>
              <a:t>Use over the counter medications with caution</a:t>
            </a:r>
          </a:p>
        </p:txBody>
      </p:sp>
      <p:pic>
        <p:nvPicPr>
          <p:cNvPr descr="treatment-468x351.png" id="271" name="Shape 271"/>
          <p:cNvPicPr preferRelativeResize="0"/>
          <p:nvPr/>
        </p:nvPicPr>
        <p:blipFill>
          <a:blip r:embed="rId3">
            <a:alphaModFix/>
          </a:blip>
          <a:stretch>
            <a:fillRect/>
          </a:stretch>
        </p:blipFill>
        <p:spPr>
          <a:xfrm>
            <a:off x="5641675" y="779075"/>
            <a:ext cx="2941899" cy="22064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Reference Page</a:t>
            </a:r>
          </a:p>
        </p:txBody>
      </p:sp>
      <p:sp>
        <p:nvSpPr>
          <p:cNvPr id="277" name="Shape 277"/>
          <p:cNvSpPr txBox="1"/>
          <p:nvPr>
            <p:ph idx="1" type="body"/>
          </p:nvPr>
        </p:nvSpPr>
        <p:spPr>
          <a:xfrm>
            <a:off x="311700" y="1229875"/>
            <a:ext cx="8520600" cy="3339000"/>
          </a:xfrm>
          <a:prstGeom prst="rect">
            <a:avLst/>
          </a:prstGeom>
          <a:noFill/>
          <a:ln>
            <a:noFill/>
          </a:ln>
        </p:spPr>
        <p:txBody>
          <a:bodyPr anchorCtr="0" anchor="t" bIns="91425" lIns="91425" rIns="91425" tIns="91425">
            <a:noAutofit/>
          </a:bodyPr>
          <a:lstStyle/>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"Anemia in Pregnancy: Causes, Symptoms, and Treatment." </a:t>
            </a:r>
            <a:r>
              <a:rPr i="1" lang="en" sz="1200">
                <a:solidFill>
                  <a:srgbClr val="000000"/>
                </a:solidFill>
                <a:latin typeface="Times New Roman"/>
                <a:ea typeface="Times New Roman"/>
                <a:cs typeface="Times New Roman"/>
                <a:sym typeface="Times New Roman"/>
              </a:rPr>
              <a:t>WebMD</a:t>
            </a:r>
            <a:r>
              <a:rPr lang="en" sz="1200">
                <a:solidFill>
                  <a:srgbClr val="000000"/>
                </a:solidFill>
                <a:latin typeface="Times New Roman"/>
                <a:ea typeface="Times New Roman"/>
                <a:cs typeface="Times New Roman"/>
                <a:sym typeface="Times New Roman"/>
              </a:rPr>
              <a:t>. WebMD, n.d. Web. 17 May 2016. </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 "American Society of Hematology." </a:t>
            </a:r>
            <a:r>
              <a:rPr i="1" lang="en" sz="1200">
                <a:solidFill>
                  <a:srgbClr val="000000"/>
                </a:solidFill>
                <a:latin typeface="Times New Roman"/>
                <a:ea typeface="Times New Roman"/>
                <a:cs typeface="Times New Roman"/>
                <a:sym typeface="Times New Roman"/>
              </a:rPr>
              <a:t>Anemia and Pregnancy</a:t>
            </a:r>
            <a:r>
              <a:rPr lang="en" sz="1200">
                <a:solidFill>
                  <a:srgbClr val="000000"/>
                </a:solidFill>
                <a:latin typeface="Times New Roman"/>
                <a:ea typeface="Times New Roman"/>
                <a:cs typeface="Times New Roman"/>
                <a:sym typeface="Times New Roman"/>
              </a:rPr>
              <a:t>. N.p., n.d. Web. 17 May 2016. </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"Sickle Cell Anemia." </a:t>
            </a:r>
            <a:r>
              <a:rPr i="1" lang="en" sz="1200">
                <a:solidFill>
                  <a:srgbClr val="000000"/>
                </a:solidFill>
                <a:latin typeface="Times New Roman"/>
                <a:ea typeface="Times New Roman"/>
                <a:cs typeface="Times New Roman"/>
                <a:sym typeface="Times New Roman"/>
              </a:rPr>
              <a:t>- Mayo Clinic</a:t>
            </a:r>
            <a:r>
              <a:rPr lang="en" sz="1200">
                <a:solidFill>
                  <a:srgbClr val="000000"/>
                </a:solidFill>
                <a:latin typeface="Times New Roman"/>
                <a:ea typeface="Times New Roman"/>
                <a:cs typeface="Times New Roman"/>
                <a:sym typeface="Times New Roman"/>
              </a:rPr>
              <a:t>. Mayo Clinic Staff, 11 June 2014. Web. 17 May 2016. </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"What Is Sickle Cell Disease?" </a:t>
            </a:r>
            <a:r>
              <a:rPr i="1" lang="en" sz="1200">
                <a:solidFill>
                  <a:srgbClr val="000000"/>
                </a:solidFill>
                <a:latin typeface="Times New Roman"/>
                <a:ea typeface="Times New Roman"/>
                <a:cs typeface="Times New Roman"/>
                <a:sym typeface="Times New Roman"/>
              </a:rPr>
              <a:t>National Heart, Lung and Blood Institute</a:t>
            </a:r>
            <a:r>
              <a:rPr lang="en" sz="1200">
                <a:solidFill>
                  <a:srgbClr val="000000"/>
                </a:solidFill>
                <a:latin typeface="Times New Roman"/>
                <a:ea typeface="Times New Roman"/>
                <a:cs typeface="Times New Roman"/>
                <a:sym typeface="Times New Roman"/>
              </a:rPr>
              <a:t>. N.p., 12 June 2015. Web. 17 May 2016.</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"Sickle Cell Disease." </a:t>
            </a:r>
            <a:r>
              <a:rPr i="1" lang="en" sz="1200">
                <a:solidFill>
                  <a:srgbClr val="000000"/>
                </a:solidFill>
                <a:latin typeface="Times New Roman"/>
                <a:ea typeface="Times New Roman"/>
                <a:cs typeface="Times New Roman"/>
                <a:sym typeface="Times New Roman"/>
              </a:rPr>
              <a:t>Home</a:t>
            </a:r>
            <a:r>
              <a:rPr lang="en" sz="1200">
                <a:solidFill>
                  <a:srgbClr val="000000"/>
                </a:solidFill>
                <a:latin typeface="Times New Roman"/>
                <a:ea typeface="Times New Roman"/>
                <a:cs typeface="Times New Roman"/>
                <a:sym typeface="Times New Roman"/>
              </a:rPr>
              <a:t>. N.p., n.d. Web. 18 May 2016.</a:t>
            </a:r>
          </a:p>
          <a:p>
            <a:pPr indent="-304800" lvl="0" marL="457200" rtl="0">
              <a:spcBef>
                <a:spcPts val="0"/>
              </a:spcBef>
              <a:buSzPct val="100000"/>
              <a:buFont typeface="Times New Roman"/>
            </a:pPr>
            <a:r>
              <a:rPr lang="en" sz="1200">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“Leukemia as it Affects the Nervous System” - leukemia. (n.d.). Retrieved May 17, 2016.</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 “Acute Lymphoblastic Leukemia Symptoms &amp; Treatment” | Cleveland Clinic. (n.d.). Retrieved May 17,.</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"Cancer &amp; Male Infertility." </a:t>
            </a:r>
            <a:r>
              <a:rPr i="1" lang="en" sz="1200">
                <a:solidFill>
                  <a:srgbClr val="000000"/>
                </a:solidFill>
                <a:latin typeface="Times New Roman"/>
                <a:ea typeface="Times New Roman"/>
                <a:cs typeface="Times New Roman"/>
                <a:sym typeface="Times New Roman"/>
              </a:rPr>
              <a:t>University of Michigan Comprehensive Cancer Center</a:t>
            </a:r>
            <a:r>
              <a:rPr lang="en" sz="1200">
                <a:solidFill>
                  <a:srgbClr val="000000"/>
                </a:solidFill>
                <a:latin typeface="Times New Roman"/>
                <a:ea typeface="Times New Roman"/>
                <a:cs typeface="Times New Roman"/>
                <a:sym typeface="Times New Roman"/>
              </a:rPr>
              <a:t>. N.p., n.d. Web. 15 May 2016.                       </a:t>
            </a:r>
          </a:p>
          <a:p>
            <a:pPr indent="-304800" lvl="0" marL="457200" rtl="0">
              <a:spcBef>
                <a:spcPts val="0"/>
              </a:spcBef>
              <a:buClr>
                <a:srgbClr val="000000"/>
              </a:buClr>
              <a:buSzPct val="100000"/>
              <a:buFont typeface="Times New Roman"/>
            </a:pPr>
            <a:r>
              <a:rPr lang="en" sz="1200">
                <a:solidFill>
                  <a:srgbClr val="000000"/>
                </a:solidFill>
                <a:latin typeface="Times New Roman"/>
                <a:ea typeface="Times New Roman"/>
                <a:cs typeface="Times New Roman"/>
                <a:sym typeface="Times New Roman"/>
              </a:rPr>
              <a:t>"Male Fertility and Cancer Treatment." </a:t>
            </a:r>
            <a:r>
              <a:rPr i="1" lang="en" sz="1200">
                <a:solidFill>
                  <a:srgbClr val="000000"/>
                </a:solidFill>
                <a:latin typeface="Times New Roman"/>
                <a:ea typeface="Times New Roman"/>
                <a:cs typeface="Times New Roman"/>
                <a:sym typeface="Times New Roman"/>
              </a:rPr>
              <a:t>Cancer Resources</a:t>
            </a:r>
            <a:r>
              <a:rPr lang="en" sz="1200">
                <a:solidFill>
                  <a:srgbClr val="000000"/>
                </a:solidFill>
                <a:latin typeface="Times New Roman"/>
                <a:ea typeface="Times New Roman"/>
                <a:cs typeface="Times New Roman"/>
                <a:sym typeface="Times New Roman"/>
              </a:rPr>
              <a:t>. N.p., n.d. Web. 15 May 2016.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181400"/>
            <a:ext cx="8520600" cy="607800"/>
          </a:xfrm>
          <a:prstGeom prst="rect">
            <a:avLst/>
          </a:prstGeom>
        </p:spPr>
        <p:txBody>
          <a:bodyPr anchorCtr="0" anchor="t" bIns="91425" lIns="91425" rIns="91425" tIns="91425">
            <a:noAutofit/>
          </a:bodyPr>
          <a:lstStyle/>
          <a:p>
            <a:pPr lvl="0">
              <a:spcBef>
                <a:spcPts val="0"/>
              </a:spcBef>
              <a:buNone/>
            </a:pPr>
            <a:r>
              <a:rPr lang="en"/>
              <a:t>About Leukemia</a:t>
            </a:r>
          </a:p>
        </p:txBody>
      </p:sp>
      <p:pic>
        <p:nvPicPr>
          <p:cNvPr id="98" name="Shape 98"/>
          <p:cNvPicPr preferRelativeResize="0"/>
          <p:nvPr/>
        </p:nvPicPr>
        <p:blipFill>
          <a:blip r:embed="rId3">
            <a:alphaModFix/>
          </a:blip>
          <a:stretch>
            <a:fillRect/>
          </a:stretch>
        </p:blipFill>
        <p:spPr>
          <a:xfrm>
            <a:off x="5866400" y="3467100"/>
            <a:ext cx="3201399" cy="1600200"/>
          </a:xfrm>
          <a:prstGeom prst="rect">
            <a:avLst/>
          </a:prstGeom>
          <a:noFill/>
          <a:ln>
            <a:noFill/>
          </a:ln>
        </p:spPr>
      </p:pic>
      <p:sp>
        <p:nvSpPr>
          <p:cNvPr id="99" name="Shape 99"/>
          <p:cNvSpPr txBox="1"/>
          <p:nvPr>
            <p:ph idx="1" type="body"/>
          </p:nvPr>
        </p:nvSpPr>
        <p:spPr>
          <a:xfrm>
            <a:off x="0" y="865400"/>
            <a:ext cx="8973600" cy="3973800"/>
          </a:xfrm>
          <a:prstGeom prst="rect">
            <a:avLst/>
          </a:prstGeom>
        </p:spPr>
        <p:txBody>
          <a:bodyPr anchorCtr="0" anchor="t" bIns="91425" lIns="91425" rIns="91425" tIns="91425">
            <a:noAutofit/>
          </a:bodyPr>
          <a:lstStyle/>
          <a:p>
            <a:pPr indent="-228600" lvl="0" marL="457200" rtl="0">
              <a:spcBef>
                <a:spcPts val="0"/>
              </a:spcBef>
            </a:pPr>
            <a:r>
              <a:rPr lang="en"/>
              <a:t>A disease in which the bone marrow and other blood-forming organs produce immature or abnormal leukocytes.</a:t>
            </a:r>
          </a:p>
          <a:p>
            <a:pPr indent="-228600" lvl="0" marL="457200" rtl="0">
              <a:spcBef>
                <a:spcPts val="0"/>
              </a:spcBef>
            </a:pPr>
            <a:r>
              <a:rPr lang="en"/>
              <a:t>Leukocytes - suppress the production of normal blood cells.</a:t>
            </a:r>
          </a:p>
          <a:p>
            <a:pPr indent="-228600" lvl="0" marL="457200" rtl="0">
              <a:spcBef>
                <a:spcPts val="0"/>
              </a:spcBef>
            </a:pPr>
            <a:r>
              <a:rPr lang="en"/>
              <a:t>It is thought to occur when some blood cells acquire mutations in their DNA.</a:t>
            </a:r>
          </a:p>
          <a:p>
            <a:pPr indent="-228600" lvl="0" marL="457200" rtl="0">
              <a:spcBef>
                <a:spcPts val="0"/>
              </a:spcBef>
            </a:pPr>
            <a:r>
              <a:rPr lang="en"/>
              <a:t>Certain abnormalities can cause the cell to grow &amp; divide at a much faster rate, and also to continue living, when normal cells would just die off.</a:t>
            </a:r>
          </a:p>
          <a:p>
            <a:pPr indent="-228600" lvl="0" marL="457200" rtl="0">
              <a:spcBef>
                <a:spcPts val="0"/>
              </a:spcBef>
            </a:pPr>
            <a:r>
              <a:rPr lang="en"/>
              <a:t>Throughout time, these cells can overcrowd the blood cells in the bone marrow, which leads to lower white blood cells, red blood cells and platelets.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Leukemia in the Nervous System</a:t>
            </a:r>
          </a:p>
        </p:txBody>
      </p:sp>
      <p:sp>
        <p:nvSpPr>
          <p:cNvPr id="105" name="Shape 105"/>
          <p:cNvSpPr txBox="1"/>
          <p:nvPr>
            <p:ph idx="1" type="body"/>
          </p:nvPr>
        </p:nvSpPr>
        <p:spPr>
          <a:xfrm>
            <a:off x="2355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The nervous system is a network of nerve cells and fibers which transmits nerve impulses through the parts of the body.</a:t>
            </a:r>
          </a:p>
          <a:p>
            <a:pPr indent="-228600" lvl="0" marL="457200" rtl="0">
              <a:spcBef>
                <a:spcPts val="0"/>
              </a:spcBef>
            </a:pPr>
            <a:r>
              <a:rPr lang="en"/>
              <a:t>Leukemia can find it’s way into the brain, through blood. </a:t>
            </a:r>
          </a:p>
          <a:p>
            <a:pPr indent="-228600" lvl="0" marL="457200" rtl="0">
              <a:spcBef>
                <a:spcPts val="0"/>
              </a:spcBef>
            </a:pPr>
            <a:r>
              <a:rPr lang="en"/>
              <a:t>Most patients with AML (Acute Myelogenous Leukemia) have been found to have it spread into the CNS</a:t>
            </a:r>
          </a:p>
          <a:p>
            <a:pPr indent="-228600" lvl="0" marL="457200" rtl="0">
              <a:spcBef>
                <a:spcPts val="0"/>
              </a:spcBef>
            </a:pPr>
            <a:r>
              <a:rPr lang="en"/>
              <a:t>The patient may experience seizures, problems with balance, problems with vision, and headaches.</a:t>
            </a:r>
          </a:p>
          <a:p>
            <a:pPr indent="-228600" lvl="0" marL="457200" rtl="0">
              <a:spcBef>
                <a:spcPts val="0"/>
              </a:spcBef>
            </a:pPr>
            <a:r>
              <a:rPr lang="en"/>
              <a:t>In order to know if leukemia has spread to the central nervous system, the doctors may take a sample fluid from the lower part of the back.</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Symptoms &amp; Risk Factors</a:t>
            </a:r>
          </a:p>
        </p:txBody>
      </p:sp>
      <p:sp>
        <p:nvSpPr>
          <p:cNvPr id="111" name="Shape 111"/>
          <p:cNvSpPr txBox="1"/>
          <p:nvPr>
            <p:ph idx="1" type="body"/>
          </p:nvPr>
        </p:nvSpPr>
        <p:spPr>
          <a:xfrm>
            <a:off x="311700" y="1229875"/>
            <a:ext cx="3042300" cy="3339000"/>
          </a:xfrm>
          <a:prstGeom prst="rect">
            <a:avLst/>
          </a:prstGeom>
        </p:spPr>
        <p:txBody>
          <a:bodyPr anchorCtr="0" anchor="t" bIns="91425" lIns="91425" rIns="91425" tIns="91425">
            <a:noAutofit/>
          </a:bodyPr>
          <a:lstStyle/>
          <a:p>
            <a:pPr lvl="0">
              <a:spcBef>
                <a:spcPts val="0"/>
              </a:spcBef>
              <a:buNone/>
            </a:pPr>
            <a:r>
              <a:rPr lang="en">
                <a:solidFill>
                  <a:srgbClr val="000000"/>
                </a:solidFill>
              </a:rPr>
              <a:t>Symptoms:</a:t>
            </a:r>
          </a:p>
          <a:p>
            <a:pPr indent="-228600" lvl="0" marL="457200" rtl="0">
              <a:spcBef>
                <a:spcPts val="0"/>
              </a:spcBef>
              <a:buClr>
                <a:srgbClr val="000000"/>
              </a:buClr>
            </a:pPr>
            <a:r>
              <a:rPr lang="en">
                <a:solidFill>
                  <a:srgbClr val="000000"/>
                </a:solidFill>
              </a:rPr>
              <a:t>Weakness or feeling tired.</a:t>
            </a:r>
          </a:p>
          <a:p>
            <a:pPr indent="-228600" lvl="0" marL="457200" rtl="0">
              <a:spcBef>
                <a:spcPts val="0"/>
              </a:spcBef>
              <a:buClr>
                <a:srgbClr val="000000"/>
              </a:buClr>
            </a:pPr>
            <a:r>
              <a:rPr lang="en">
                <a:solidFill>
                  <a:srgbClr val="000000"/>
                </a:solidFill>
              </a:rPr>
              <a:t>Fever or night sweats.</a:t>
            </a:r>
          </a:p>
          <a:p>
            <a:pPr indent="-228600" lvl="0" marL="457200" rtl="0">
              <a:spcBef>
                <a:spcPts val="0"/>
              </a:spcBef>
              <a:buClr>
                <a:srgbClr val="000000"/>
              </a:buClr>
            </a:pPr>
            <a:r>
              <a:rPr lang="en">
                <a:solidFill>
                  <a:srgbClr val="000000"/>
                </a:solidFill>
              </a:rPr>
              <a:t>Easy bruising or bleeding.</a:t>
            </a:r>
          </a:p>
          <a:p>
            <a:pPr indent="-228600" lvl="0" marL="457200" rtl="0">
              <a:spcBef>
                <a:spcPts val="0"/>
              </a:spcBef>
              <a:buClr>
                <a:srgbClr val="000000"/>
              </a:buClr>
            </a:pPr>
            <a:r>
              <a:rPr lang="en">
                <a:solidFill>
                  <a:srgbClr val="000000"/>
                </a:solidFill>
              </a:rPr>
              <a:t>Pain in bones.</a:t>
            </a:r>
          </a:p>
          <a:p>
            <a:pPr indent="-228600" lvl="0" marL="457200">
              <a:spcBef>
                <a:spcPts val="0"/>
              </a:spcBef>
              <a:buClr>
                <a:srgbClr val="000000"/>
              </a:buClr>
            </a:pPr>
            <a:r>
              <a:rPr lang="en">
                <a:solidFill>
                  <a:srgbClr val="000000"/>
                </a:solidFill>
              </a:rPr>
              <a:t>Having many infections.</a:t>
            </a:r>
          </a:p>
          <a:p>
            <a:pPr lvl="0">
              <a:spcBef>
                <a:spcPts val="0"/>
              </a:spcBef>
              <a:buNone/>
            </a:pPr>
            <a:r>
              <a:t/>
            </a:r>
            <a:endParaRPr sz="3000">
              <a:solidFill>
                <a:schemeClr val="dk1"/>
              </a:solidFill>
            </a:endParaRPr>
          </a:p>
        </p:txBody>
      </p:sp>
      <p:sp>
        <p:nvSpPr>
          <p:cNvPr id="112" name="Shape 112"/>
          <p:cNvSpPr txBox="1"/>
          <p:nvPr/>
        </p:nvSpPr>
        <p:spPr>
          <a:xfrm>
            <a:off x="3275225" y="1229875"/>
            <a:ext cx="3305700" cy="2967900"/>
          </a:xfrm>
          <a:prstGeom prst="rect">
            <a:avLst/>
          </a:prstGeom>
          <a:noFill/>
          <a:ln>
            <a:noFill/>
          </a:ln>
        </p:spPr>
        <p:txBody>
          <a:bodyPr anchorCtr="0" anchor="t" bIns="91425" lIns="91425" rIns="91425" tIns="91425">
            <a:noAutofit/>
          </a:bodyPr>
          <a:lstStyle/>
          <a:p>
            <a:pPr lvl="0">
              <a:spcBef>
                <a:spcPts val="0"/>
              </a:spcBef>
              <a:buNone/>
            </a:pPr>
            <a:r>
              <a:rPr lang="en" sz="1800">
                <a:latin typeface="Roboto"/>
                <a:ea typeface="Roboto"/>
                <a:cs typeface="Roboto"/>
                <a:sym typeface="Roboto"/>
              </a:rPr>
              <a:t>Risk Factors:</a:t>
            </a:r>
          </a:p>
          <a:p>
            <a:pPr indent="-342900" lvl="0" marL="457200" rtl="0">
              <a:spcBef>
                <a:spcPts val="0"/>
              </a:spcBef>
              <a:buSzPct val="100000"/>
              <a:buFont typeface="Roboto"/>
              <a:buChar char="●"/>
            </a:pPr>
            <a:r>
              <a:rPr lang="en" sz="1800">
                <a:latin typeface="Roboto"/>
                <a:ea typeface="Roboto"/>
                <a:cs typeface="Roboto"/>
                <a:sym typeface="Roboto"/>
              </a:rPr>
              <a:t>Patients with AML</a:t>
            </a:r>
          </a:p>
          <a:p>
            <a:pPr indent="-342900" lvl="0" marL="457200" rtl="0">
              <a:spcBef>
                <a:spcPts val="0"/>
              </a:spcBef>
              <a:buSzPct val="100000"/>
              <a:buFont typeface="Roboto"/>
              <a:buChar char="●"/>
            </a:pPr>
            <a:r>
              <a:rPr lang="en" sz="1800">
                <a:latin typeface="Roboto"/>
                <a:ea typeface="Roboto"/>
                <a:cs typeface="Roboto"/>
                <a:sym typeface="Roboto"/>
              </a:rPr>
              <a:t>Chromosome 11 abnormality</a:t>
            </a:r>
          </a:p>
          <a:p>
            <a:pPr indent="-342900" lvl="0" marL="457200" rtl="0">
              <a:spcBef>
                <a:spcPts val="0"/>
              </a:spcBef>
              <a:buSzPct val="100000"/>
              <a:buFont typeface="Roboto"/>
              <a:buChar char="●"/>
            </a:pPr>
            <a:r>
              <a:rPr lang="en" sz="1800">
                <a:latin typeface="Roboto"/>
                <a:ea typeface="Roboto"/>
                <a:cs typeface="Roboto"/>
                <a:sym typeface="Roboto"/>
              </a:rPr>
              <a:t>Hyperleukocytosis: abnormal leukocytes</a:t>
            </a:r>
          </a:p>
        </p:txBody>
      </p:sp>
      <p:pic>
        <p:nvPicPr>
          <p:cNvPr id="113" name="Shape 113"/>
          <p:cNvPicPr preferRelativeResize="0"/>
          <p:nvPr/>
        </p:nvPicPr>
        <p:blipFill>
          <a:blip r:embed="rId3">
            <a:alphaModFix/>
          </a:blip>
          <a:stretch>
            <a:fillRect/>
          </a:stretch>
        </p:blipFill>
        <p:spPr>
          <a:xfrm>
            <a:off x="6434575" y="1017800"/>
            <a:ext cx="2172625" cy="2205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64100" y="257600"/>
            <a:ext cx="8520600" cy="607800"/>
          </a:xfrm>
          <a:prstGeom prst="rect">
            <a:avLst/>
          </a:prstGeom>
        </p:spPr>
        <p:txBody>
          <a:bodyPr anchorCtr="0" anchor="t" bIns="91425" lIns="91425" rIns="91425" tIns="91425">
            <a:noAutofit/>
          </a:bodyPr>
          <a:lstStyle/>
          <a:p>
            <a:pPr lvl="0">
              <a:spcBef>
                <a:spcPts val="0"/>
              </a:spcBef>
              <a:buNone/>
            </a:pPr>
            <a:r>
              <a:rPr lang="en"/>
              <a:t>Treatments</a:t>
            </a:r>
          </a:p>
        </p:txBody>
      </p:sp>
      <p:sp>
        <p:nvSpPr>
          <p:cNvPr id="119" name="Shape 119"/>
          <p:cNvSpPr txBox="1"/>
          <p:nvPr>
            <p:ph idx="1" type="body"/>
          </p:nvPr>
        </p:nvSpPr>
        <p:spPr>
          <a:xfrm>
            <a:off x="387900" y="1001275"/>
            <a:ext cx="8520600" cy="3339000"/>
          </a:xfrm>
          <a:prstGeom prst="rect">
            <a:avLst/>
          </a:prstGeom>
        </p:spPr>
        <p:txBody>
          <a:bodyPr anchorCtr="0" anchor="t" bIns="91425" lIns="91425" rIns="91425" tIns="91425">
            <a:noAutofit/>
          </a:bodyPr>
          <a:lstStyle/>
          <a:p>
            <a:pPr lvl="0">
              <a:spcBef>
                <a:spcPts val="0"/>
              </a:spcBef>
              <a:buNone/>
            </a:pPr>
            <a:r>
              <a:rPr lang="en">
                <a:solidFill>
                  <a:schemeClr val="dk1"/>
                </a:solidFill>
              </a:rPr>
              <a:t>Chemotherapy:</a:t>
            </a:r>
            <a:r>
              <a:rPr lang="en"/>
              <a:t> Cancer treatment that uses drugs to stop the growth of cancer cells, by killing the cells or stopping them from dividing.</a:t>
            </a:r>
          </a:p>
          <a:p>
            <a:pPr lvl="0">
              <a:spcBef>
                <a:spcPts val="0"/>
              </a:spcBef>
              <a:buNone/>
            </a:pPr>
            <a:r>
              <a:rPr lang="en">
                <a:solidFill>
                  <a:schemeClr val="dk1"/>
                </a:solidFill>
              </a:rPr>
              <a:t>Radiation Therapy:</a:t>
            </a:r>
            <a:r>
              <a:rPr lang="en"/>
              <a:t> Cancer treatment which uses high-energy x-rays or other types of radiation to kill cancer cells or keep them from growing.</a:t>
            </a:r>
          </a:p>
          <a:p>
            <a:pPr lvl="0">
              <a:spcBef>
                <a:spcPts val="0"/>
              </a:spcBef>
              <a:buNone/>
            </a:pPr>
            <a:r>
              <a:rPr lang="en">
                <a:solidFill>
                  <a:schemeClr val="dk1"/>
                </a:solidFill>
              </a:rPr>
              <a:t>Chemotherapy with Stem Cell Transplant: </a:t>
            </a:r>
            <a:r>
              <a:rPr lang="en"/>
              <a:t>Replaces the blood-forming cells destroyed by the cancer treatment.</a:t>
            </a:r>
          </a:p>
          <a:p>
            <a:pPr lvl="0">
              <a:spcBef>
                <a:spcPts val="0"/>
              </a:spcBef>
              <a:buNone/>
            </a:pPr>
            <a:r>
              <a:rPr lang="en">
                <a:solidFill>
                  <a:schemeClr val="dk1"/>
                </a:solidFill>
              </a:rPr>
              <a:t>Targeted Therapy: </a:t>
            </a:r>
            <a:r>
              <a:rPr lang="en"/>
              <a:t>Uses drugs or other substances to identify and attack specific cancer cells without harming the normal cells.</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Prevention of Leukemia</a:t>
            </a:r>
          </a:p>
        </p:txBody>
      </p:sp>
      <p:sp>
        <p:nvSpPr>
          <p:cNvPr id="125" name="Shape 125"/>
          <p:cNvSpPr txBox="1"/>
          <p:nvPr>
            <p:ph idx="1" type="body"/>
          </p:nvPr>
        </p:nvSpPr>
        <p:spPr>
          <a:xfrm>
            <a:off x="4604725" y="1113000"/>
            <a:ext cx="3791100" cy="3339000"/>
          </a:xfrm>
          <a:prstGeom prst="rect">
            <a:avLst/>
          </a:prstGeom>
        </p:spPr>
        <p:txBody>
          <a:bodyPr anchorCtr="0" anchor="t" bIns="91425" lIns="91425" rIns="91425" tIns="91425">
            <a:noAutofit/>
          </a:bodyPr>
          <a:lstStyle/>
          <a:p>
            <a:pPr lvl="0">
              <a:spcBef>
                <a:spcPts val="0"/>
              </a:spcBef>
              <a:buNone/>
            </a:pPr>
            <a:r>
              <a:rPr lang="en"/>
              <a:t>Making Healthier Choices:</a:t>
            </a:r>
          </a:p>
          <a:p>
            <a:pPr indent="-228600" lvl="0" marL="457200" rtl="0">
              <a:spcBef>
                <a:spcPts val="0"/>
              </a:spcBef>
            </a:pPr>
            <a:r>
              <a:rPr lang="en"/>
              <a:t>Cutting down on alcohol</a:t>
            </a:r>
          </a:p>
          <a:p>
            <a:pPr indent="-228600" lvl="0" marL="457200" rtl="0">
              <a:spcBef>
                <a:spcPts val="0"/>
              </a:spcBef>
            </a:pPr>
            <a:r>
              <a:rPr lang="en"/>
              <a:t>Giving up tobacco, smoking</a:t>
            </a:r>
          </a:p>
          <a:p>
            <a:pPr indent="-228600" lvl="0" marL="457200" rtl="0">
              <a:spcBef>
                <a:spcPts val="0"/>
              </a:spcBef>
            </a:pPr>
            <a:r>
              <a:rPr lang="en"/>
              <a:t>Keeping stress level under control</a:t>
            </a:r>
          </a:p>
        </p:txBody>
      </p:sp>
      <p:sp>
        <p:nvSpPr>
          <p:cNvPr id="126" name="Shape 126"/>
          <p:cNvSpPr txBox="1"/>
          <p:nvPr/>
        </p:nvSpPr>
        <p:spPr>
          <a:xfrm>
            <a:off x="196425" y="1113000"/>
            <a:ext cx="4118400" cy="3688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Roboto"/>
                <a:ea typeface="Roboto"/>
                <a:cs typeface="Roboto"/>
                <a:sym typeface="Roboto"/>
              </a:rPr>
              <a:t>Exercise:</a:t>
            </a:r>
          </a:p>
          <a:p>
            <a:pPr indent="-342900" lvl="0" marL="4572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Start exercising slowly</a:t>
            </a:r>
          </a:p>
          <a:p>
            <a:pPr indent="-342900" lvl="0" marL="4572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Balance it out with rest</a:t>
            </a:r>
          </a:p>
          <a:p>
            <a:pPr indent="-342900" lvl="0" marL="4572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Improve your cardiovascular fitness</a:t>
            </a:r>
          </a:p>
          <a:p>
            <a:pPr indent="-342900" lvl="0" marL="4572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It can help lower anxiety</a:t>
            </a:r>
          </a:p>
          <a:p>
            <a:pPr indent="-342900" lvl="0" marL="4572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It can help your muscles get stronger.</a:t>
            </a:r>
          </a:p>
        </p:txBody>
      </p:sp>
      <p:pic>
        <p:nvPicPr>
          <p:cNvPr id="127" name="Shape 127"/>
          <p:cNvPicPr preferRelativeResize="0"/>
          <p:nvPr/>
        </p:nvPicPr>
        <p:blipFill>
          <a:blip r:embed="rId3">
            <a:alphaModFix/>
          </a:blip>
          <a:stretch>
            <a:fillRect/>
          </a:stretch>
        </p:blipFill>
        <p:spPr>
          <a:xfrm>
            <a:off x="5001225" y="3033719"/>
            <a:ext cx="2998099" cy="1767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27BA0"/>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Leukemia and the Male Reproductive System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257600"/>
            <a:ext cx="8520600" cy="607800"/>
          </a:xfrm>
          <a:prstGeom prst="rect">
            <a:avLst/>
          </a:prstGeom>
        </p:spPr>
        <p:txBody>
          <a:bodyPr anchorCtr="0" anchor="t" bIns="91425" lIns="91425" rIns="91425" tIns="91425">
            <a:noAutofit/>
          </a:bodyPr>
          <a:lstStyle/>
          <a:p>
            <a:pPr lvl="0">
              <a:spcBef>
                <a:spcPts val="0"/>
              </a:spcBef>
              <a:buNone/>
            </a:pPr>
            <a:r>
              <a:rPr lang="en"/>
              <a:t>Leukemia effect on Male Reproductive System </a:t>
            </a:r>
          </a:p>
        </p:txBody>
      </p:sp>
      <p:sp>
        <p:nvSpPr>
          <p:cNvPr id="138" name="Shape 138"/>
          <p:cNvSpPr txBox="1"/>
          <p:nvPr>
            <p:ph idx="1" type="body"/>
          </p:nvPr>
        </p:nvSpPr>
        <p:spPr>
          <a:xfrm>
            <a:off x="311700" y="772675"/>
            <a:ext cx="8520600" cy="3339000"/>
          </a:xfrm>
          <a:prstGeom prst="rect">
            <a:avLst/>
          </a:prstGeom>
        </p:spPr>
        <p:txBody>
          <a:bodyPr anchorCtr="0" anchor="t" bIns="91425" lIns="91425" rIns="91425" tIns="91425">
            <a:noAutofit/>
          </a:bodyPr>
          <a:lstStyle/>
          <a:p>
            <a:pPr indent="-228600" lvl="0" marL="457200" rtl="0">
              <a:spcBef>
                <a:spcPts val="0"/>
              </a:spcBef>
            </a:pPr>
            <a:r>
              <a:rPr lang="en"/>
              <a:t>Leukemia doesn’t affect the MRS directly, however leukemia treatment does</a:t>
            </a:r>
          </a:p>
          <a:p>
            <a:pPr indent="-228600" lvl="1" marL="914400" rtl="0">
              <a:spcBef>
                <a:spcPts val="0"/>
              </a:spcBef>
            </a:pPr>
            <a:r>
              <a:rPr lang="en"/>
              <a:t>Chemotherapy</a:t>
            </a:r>
          </a:p>
          <a:p>
            <a:pPr indent="-228600" lvl="1" marL="914400" rtl="0">
              <a:spcBef>
                <a:spcPts val="0"/>
              </a:spcBef>
            </a:pPr>
            <a:r>
              <a:rPr lang="en"/>
              <a:t>Radiation</a:t>
            </a:r>
          </a:p>
          <a:p>
            <a:pPr indent="-228600" lvl="0" marL="457200" rtl="0">
              <a:spcBef>
                <a:spcPts val="0"/>
              </a:spcBef>
            </a:pPr>
            <a:r>
              <a:rPr lang="en"/>
              <a:t>The radiation and chemicals of these specific treatments cause the male’s reproductive system to possess infertility</a:t>
            </a:r>
          </a:p>
          <a:p>
            <a:pPr indent="-228600" lvl="0" marL="457200" rtl="0">
              <a:spcBef>
                <a:spcPts val="0"/>
              </a:spcBef>
            </a:pPr>
            <a:r>
              <a:rPr lang="en"/>
              <a:t>Infertility- condition of the reproductive system from preventing fertilization of an offspring</a:t>
            </a:r>
          </a:p>
          <a:p>
            <a:pPr indent="-228600" lvl="0" marL="457200">
              <a:spcBef>
                <a:spcPts val="0"/>
              </a:spcBef>
            </a:pPr>
            <a:r>
              <a:rPr lang="en"/>
              <a:t>When this takes place, the white blood cells can block the area around the testes and cause swelling </a:t>
            </a:r>
          </a:p>
        </p:txBody>
      </p:sp>
      <p:pic>
        <p:nvPicPr>
          <p:cNvPr id="139" name="Shape 139"/>
          <p:cNvPicPr preferRelativeResize="0"/>
          <p:nvPr/>
        </p:nvPicPr>
        <p:blipFill rotWithShape="1">
          <a:blip r:embed="rId3">
            <a:alphaModFix/>
          </a:blip>
          <a:srcRect b="14221" l="0" r="0" t="0"/>
          <a:stretch/>
        </p:blipFill>
        <p:spPr>
          <a:xfrm>
            <a:off x="3541350" y="3243724"/>
            <a:ext cx="2809875" cy="1397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